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14"/>
  </p:notesMasterIdLst>
  <p:sldIdLst>
    <p:sldId id="256" r:id="rId2"/>
    <p:sldId id="309" r:id="rId3"/>
    <p:sldId id="328" r:id="rId4"/>
    <p:sldId id="291" r:id="rId5"/>
    <p:sldId id="292" r:id="rId6"/>
    <p:sldId id="329" r:id="rId7"/>
    <p:sldId id="330" r:id="rId8"/>
    <p:sldId id="293" r:id="rId9"/>
    <p:sldId id="294" r:id="rId10"/>
    <p:sldId id="322" r:id="rId11"/>
    <p:sldId id="297" r:id="rId12"/>
    <p:sldId id="320" r:id="rId13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mith, Lee" initials="S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3" d="100"/>
          <a:sy n="113" d="100"/>
        </p:scale>
        <p:origin x="-936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B5914C5-2717-4E84-A49E-25A92B2F3EAC}" type="datetimeFigureOut">
              <a:rPr lang="en-GB"/>
              <a:pPr>
                <a:defRPr/>
              </a:pPr>
              <a:t>11/05/2016</a:t>
            </a:fld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60EDDEB-C660-4CC9-B30F-2D215DFE56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177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Introductory slide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0EDDEB-C660-4CC9-B30F-2D215DFE56DE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180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 smtClean="0"/>
              <a:t>Provide some background information in Lay terms on the MRCS in order to ‘set the scene’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0EDDEB-C660-4CC9-B30F-2D215DFE56DE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897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dirty="0" smtClean="0"/>
              <a:t>Purpose is to explain</a:t>
            </a:r>
            <a:r>
              <a:rPr lang="en-GB" altLang="en-US" baseline="0" dirty="0" smtClean="0"/>
              <a:t> to the role-players the information they will find inside the station</a:t>
            </a:r>
            <a:endParaRPr lang="en-GB" alt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dirty="0" smtClean="0"/>
              <a:t>Emphasise: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GB" altLang="en-US" dirty="0" smtClean="0"/>
              <a:t>The importance of the role-player being at the station 30 minutes before the start of</a:t>
            </a:r>
            <a:r>
              <a:rPr lang="en-GB" altLang="en-US" baseline="0" dirty="0" smtClean="0"/>
              <a:t> the exam in order to:</a:t>
            </a:r>
          </a:p>
          <a:p>
            <a:pPr marL="685800" lvl="1" indent="-228600" eaLnBrk="1" hangingPunct="1">
              <a:buFont typeface="+mj-lt"/>
              <a:buAutoNum type="alphaLcParenR"/>
            </a:pPr>
            <a:r>
              <a:rPr lang="en-GB" altLang="en-US" baseline="0" dirty="0" smtClean="0"/>
              <a:t>run through the script with the examiner</a:t>
            </a:r>
          </a:p>
          <a:p>
            <a:pPr marL="685800" lvl="1" indent="-228600" eaLnBrk="1" hangingPunct="1">
              <a:buFont typeface="+mj-lt"/>
              <a:buAutoNum type="alphaLcParenR"/>
            </a:pPr>
            <a:r>
              <a:rPr lang="en-GB" altLang="en-US" baseline="0" dirty="0" smtClean="0"/>
              <a:t>discuss any queries you may have with the script with the examiner</a:t>
            </a:r>
          </a:p>
          <a:p>
            <a:pPr marL="685800" lvl="1" indent="-228600" eaLnBrk="1" hangingPunct="1">
              <a:buFont typeface="+mj-lt"/>
              <a:buAutoNum type="alphaLcParenR"/>
            </a:pPr>
            <a:r>
              <a:rPr lang="en-GB" altLang="en-US" baseline="0" dirty="0" smtClean="0"/>
              <a:t>agree with the examiner how you propose to play the role</a:t>
            </a:r>
          </a:p>
          <a:p>
            <a:pPr marL="685800" lvl="1" indent="-228600" eaLnBrk="1" hangingPunct="1">
              <a:buFont typeface="+mj-lt"/>
              <a:buAutoNum type="alphaLcParenR"/>
            </a:pPr>
            <a:endParaRPr lang="en-GB" alt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Emphasise</a:t>
            </a:r>
            <a:r>
              <a:rPr lang="en-GB" baseline="0" dirty="0" smtClean="0"/>
              <a:t> with the role-player:</a:t>
            </a:r>
          </a:p>
          <a:p>
            <a:pPr marL="228600" indent="-228600">
              <a:buFont typeface="+mj-lt"/>
              <a:buAutoNum type="arabicPeriod"/>
            </a:pPr>
            <a:r>
              <a:rPr lang="en-GB" baseline="0" dirty="0" smtClean="0"/>
              <a:t>the need not to ‘give away’ marks</a:t>
            </a:r>
          </a:p>
          <a:p>
            <a:pPr marL="228600" indent="-228600">
              <a:buFont typeface="+mj-lt"/>
              <a:buAutoNum type="arabicPeriod"/>
            </a:pPr>
            <a:r>
              <a:rPr lang="en-GB" baseline="0" dirty="0" smtClean="0"/>
              <a:t>only impart information that is requested</a:t>
            </a:r>
          </a:p>
          <a:p>
            <a:pPr marL="228600" indent="-228600">
              <a:buFont typeface="+mj-lt"/>
              <a:buAutoNum type="arabicPeriod"/>
            </a:pPr>
            <a:r>
              <a:rPr lang="en-GB" baseline="0" dirty="0" smtClean="0"/>
              <a:t>Stick to the script and deviate in order to ensure a standard experience for all candidates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0EDDEB-C660-4CC9-B30F-2D215DFE56DE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8226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Highlight the need for </a:t>
            </a:r>
            <a:r>
              <a:rPr lang="en-GB" dirty="0" err="1" smtClean="0"/>
              <a:t>spacial</a:t>
            </a:r>
            <a:r>
              <a:rPr lang="en-GB" dirty="0" smtClean="0"/>
              <a:t> awareness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Candidates</a:t>
            </a:r>
            <a:r>
              <a:rPr lang="en-GB" baseline="0" dirty="0" smtClean="0"/>
              <a:t> are often situated outside of stations and can hear comments easily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Candidates will be in and around the exam venue before and after their exam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0EDDEB-C660-4CC9-B30F-2D215DFE56DE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7613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buFont typeface="+mj-lt"/>
              <a:buNone/>
            </a:pPr>
            <a:r>
              <a:rPr lang="en-GB" altLang="en-US" baseline="0" dirty="0" smtClean="0"/>
              <a:t>Toilets:</a:t>
            </a:r>
          </a:p>
          <a:p>
            <a:pPr marL="685800" lvl="1" indent="-228600" eaLnBrk="1" hangingPunct="1">
              <a:buFont typeface="+mj-lt"/>
              <a:buAutoNum type="alphaLcParenR"/>
            </a:pPr>
            <a:r>
              <a:rPr lang="en-GB" altLang="en-US" baseline="0" dirty="0" smtClean="0"/>
              <a:t>Please inform the role-players of the location of the nearest toilets </a:t>
            </a:r>
          </a:p>
          <a:p>
            <a:pPr marL="685800" lvl="1" indent="-228600" eaLnBrk="1" hangingPunct="1">
              <a:buFont typeface="+mj-lt"/>
              <a:buAutoNum type="alphaLcParenR"/>
            </a:pPr>
            <a:r>
              <a:rPr lang="en-GB" altLang="en-US" baseline="0" dirty="0" smtClean="0"/>
              <a:t>Ensure they notify a member of staff if they are going to the toilet during the circuit</a:t>
            </a:r>
          </a:p>
          <a:p>
            <a:pPr marL="685800" lvl="1" indent="-228600" eaLnBrk="1" hangingPunct="1">
              <a:buFont typeface="+mj-lt"/>
              <a:buAutoNum type="alphaLcParenR"/>
            </a:pPr>
            <a:r>
              <a:rPr lang="en-GB" altLang="en-US" baseline="0" dirty="0" smtClean="0"/>
              <a:t>The role-player should return to their station promptly</a:t>
            </a:r>
            <a:endParaRPr lang="en-GB" alt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dirty="0" smtClean="0"/>
              <a:t>Please explain the exact</a:t>
            </a:r>
            <a:r>
              <a:rPr lang="en-GB" altLang="en-US" baseline="0" dirty="0" smtClean="0"/>
              <a:t> sound of the signals i.e. is it a bell, bleep, recorded message</a:t>
            </a:r>
            <a:endParaRPr lang="en-GB" alt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dirty="0" smtClean="0"/>
              <a:t>Please inform the role-player</a:t>
            </a:r>
            <a:r>
              <a:rPr lang="en-GB" altLang="en-US" baseline="0" dirty="0" smtClean="0"/>
              <a:t> of the evacuation procedure and location of the evacuation point</a:t>
            </a:r>
            <a:endParaRPr lang="en-GB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37E6C4-5017-4A46-BB0F-DC53D059D94E}" type="datetimeFigureOut">
              <a:rPr lang="en-US"/>
              <a:pPr>
                <a:defRPr/>
              </a:pPr>
              <a:t>5/11/2016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24E39-94AB-4F6C-B93F-9E3F678632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141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43611-DAE7-4FB9-9E17-D909ECC1B214}" type="datetimeFigureOut">
              <a:rPr lang="en-US"/>
              <a:pPr>
                <a:defRPr/>
              </a:pPr>
              <a:t>5/11/2016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2182A-4450-4391-876F-08BFAC2017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373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8A7C8-8D1D-4A54-8A77-4D2B047E8C88}" type="datetimeFigureOut">
              <a:rPr lang="en-US"/>
              <a:pPr>
                <a:defRPr/>
              </a:pPr>
              <a:t>5/11/2016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40EDD-6D41-4DA9-8659-DC49CD6A7F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64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EAA0A-73A7-4F28-819B-3F4147B82573}" type="datetimeFigureOut">
              <a:rPr lang="en-US"/>
              <a:pPr>
                <a:defRPr/>
              </a:pPr>
              <a:t>5/11/2016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6E805-E301-4CE8-A022-7D4CBD799A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57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141D5-38B4-492E-91A7-2B27C2AB12BE}" type="datetimeFigureOut">
              <a:rPr lang="en-US"/>
              <a:pPr>
                <a:defRPr/>
              </a:pPr>
              <a:t>5/11/2016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C8826-A739-49C3-9BF6-EF8CA8E974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800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50A84-6E72-4A69-8F66-934CBBB01243}" type="datetimeFigureOut">
              <a:rPr lang="en-US"/>
              <a:pPr>
                <a:defRPr/>
              </a:pPr>
              <a:t>5/11/2016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12C44-65F4-4B0F-A30E-1B13637FCB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936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AA8EFD-04D7-4C87-AEFE-FA81D5996632}" type="datetimeFigureOut">
              <a:rPr lang="en-US"/>
              <a:pPr>
                <a:defRPr/>
              </a:pPr>
              <a:t>5/11/2016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CA001-6E2F-4DBA-8D04-EA99F93AD1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54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7FBDCB-CC15-4D36-A286-FA388D958517}" type="datetimeFigureOut">
              <a:rPr lang="en-US"/>
              <a:pPr>
                <a:defRPr/>
              </a:pPr>
              <a:t>5/11/2016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DFE78-603C-4F90-8B37-F7C893D4CA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760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96C64-2F3C-4CC3-AD14-AD05B55E3F90}" type="datetimeFigureOut">
              <a:rPr lang="en-US"/>
              <a:pPr>
                <a:defRPr/>
              </a:pPr>
              <a:t>5/11/2016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B914C-0492-4BBC-849B-3F65DD4682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26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A1781-F389-4DC7-8150-D97978B41B47}" type="datetimeFigureOut">
              <a:rPr lang="en-US"/>
              <a:pPr>
                <a:defRPr/>
              </a:pPr>
              <a:t>5/11/2016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DD2EE-6FB1-4427-BDF6-CE068AE6E1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083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0F7169-DC22-4004-B6DE-929190229E98}" type="datetimeFigureOut">
              <a:rPr lang="en-US"/>
              <a:pPr>
                <a:defRPr/>
              </a:pPr>
              <a:t>5/11/2016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38287-F8C1-4ACB-84B0-631C70D3A4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818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263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EA39C9CD-0A62-42A5-A51E-3A15C23F8303}" type="datetimeFigureOut">
              <a:rPr lang="en-US"/>
              <a:pPr>
                <a:defRPr/>
              </a:pPr>
              <a:t>5/11/2016</a:t>
            </a:fld>
            <a:endParaRPr lang="en-GB"/>
          </a:p>
        </p:txBody>
      </p:sp>
      <p:sp>
        <p:nvSpPr>
          <p:cNvPr id="2263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63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6EF7C8E-3201-4EA1-A345-7350C0077B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5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Intercollegiate MRCS Part B (OSCE) </a:t>
            </a:r>
            <a:br>
              <a:rPr lang="en-GB" sz="5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GB" sz="5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Role-Player Briefing</a:t>
            </a:r>
            <a:endParaRPr lang="en-US" sz="48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2" name="Footer Placeholder 2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 smtClean="0"/>
              <a:t>v0.5 May </a:t>
            </a:r>
            <a:r>
              <a:rPr lang="en-GB" altLang="en-US" sz="1400" dirty="0" smtClean="0"/>
              <a:t>2016</a:t>
            </a: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4365104"/>
            <a:ext cx="7573010" cy="121221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Equality and Diversity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GB" sz="2400" dirty="0" smtClean="0"/>
              <a:t>Role-Players should adhere to the Surgical College’s (and their own) commitment to promoting Equality and Diversity whilst participating in the examination</a:t>
            </a:r>
          </a:p>
          <a:p>
            <a:pPr>
              <a:defRPr/>
            </a:pPr>
            <a:r>
              <a:rPr lang="en-IE" sz="2400" dirty="0" smtClean="0"/>
              <a:t>You should act in a fair, consistent and  transparent  manner </a:t>
            </a:r>
            <a:endParaRPr lang="en-GB" sz="2400" dirty="0" smtClean="0"/>
          </a:p>
          <a:p>
            <a:pPr>
              <a:defRPr/>
            </a:pPr>
            <a:r>
              <a:rPr lang="en-GB" sz="2400" dirty="0" smtClean="0"/>
              <a:t>You should avoid any behaviour that may be construed as discrimination, harassment or victimisation during the examination</a:t>
            </a:r>
          </a:p>
          <a:p>
            <a:pPr>
              <a:defRPr/>
            </a:pPr>
            <a:r>
              <a:rPr lang="en-GB" sz="2400" dirty="0" smtClean="0"/>
              <a:t>All candidates should be treated equally.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Emergency Evacuation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GB" altLang="en-US" sz="2800" dirty="0" smtClean="0"/>
              <a:t>If an emergency evacuation of the centre is required you should remain with your candidate/examiner and proceed to the evacuation point</a:t>
            </a:r>
          </a:p>
          <a:p>
            <a:pPr eaLnBrk="1" hangingPunct="1">
              <a:defRPr/>
            </a:pPr>
            <a:endParaRPr lang="en-GB" altLang="en-US" sz="2800" dirty="0"/>
          </a:p>
          <a:p>
            <a:pPr eaLnBrk="1" hangingPunct="1">
              <a:defRPr/>
            </a:pPr>
            <a:r>
              <a:rPr lang="en-GB" altLang="en-US" sz="2800" dirty="0" smtClean="0"/>
              <a:t>You should remain silent and not discuss the examination</a:t>
            </a:r>
          </a:p>
          <a:p>
            <a:pPr marL="0" indent="0" eaLnBrk="1" hangingPunct="1">
              <a:buFontTx/>
              <a:buNone/>
              <a:defRPr/>
            </a:pPr>
            <a:endParaRPr lang="en-GB" altLang="en-US" sz="2800" dirty="0" smtClean="0"/>
          </a:p>
          <a:p>
            <a:pPr eaLnBrk="1" hangingPunct="1">
              <a:defRPr/>
            </a:pPr>
            <a:r>
              <a:rPr lang="en-GB" altLang="en-US" sz="2800" dirty="0" smtClean="0"/>
              <a:t>Exam will recommence at the beginning of interrupted the station.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5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Any Questions?</a:t>
            </a:r>
            <a:endParaRPr lang="en-US" sz="4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339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 smtClean="0"/>
              <a:t>18/02/2016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 dirty="0" smtClean="0"/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4365104"/>
            <a:ext cx="7573010" cy="121221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Role-Player Briefing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altLang="en-US" dirty="0" smtClean="0"/>
              <a:t>Will cover:</a:t>
            </a:r>
          </a:p>
          <a:p>
            <a:pPr eaLnBrk="1" hangingPunct="1"/>
            <a:r>
              <a:rPr lang="en-GB" altLang="en-US" dirty="0" smtClean="0"/>
              <a:t>What is the MRCS?</a:t>
            </a:r>
          </a:p>
          <a:p>
            <a:pPr eaLnBrk="1" hangingPunct="1"/>
            <a:r>
              <a:rPr lang="en-GB" altLang="en-US" dirty="0" smtClean="0"/>
              <a:t>OSCE scenario information</a:t>
            </a:r>
          </a:p>
          <a:p>
            <a:pPr eaLnBrk="1" hangingPunct="1"/>
            <a:r>
              <a:rPr lang="en-GB" altLang="en-US" dirty="0" smtClean="0"/>
              <a:t>How the exam is run</a:t>
            </a:r>
          </a:p>
          <a:p>
            <a:pPr eaLnBrk="1" hangingPunct="1"/>
            <a:r>
              <a:rPr lang="en-GB" altLang="en-US" dirty="0" smtClean="0"/>
              <a:t>Candidate interaction</a:t>
            </a:r>
          </a:p>
          <a:p>
            <a:pPr eaLnBrk="1" hangingPunct="1"/>
            <a:r>
              <a:rPr lang="en-GB" altLang="en-US" dirty="0" smtClean="0"/>
              <a:t>Timings of the exam</a:t>
            </a:r>
          </a:p>
          <a:p>
            <a:pPr eaLnBrk="1" hangingPunct="1"/>
            <a:r>
              <a:rPr lang="en-GB" altLang="en-US" dirty="0" smtClean="0"/>
              <a:t>Equality &amp; Diversity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the MRCS?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z="2400" dirty="0"/>
              <a:t>MRCS </a:t>
            </a:r>
            <a:r>
              <a:rPr lang="en-GB" altLang="en-US" sz="2400" dirty="0" smtClean="0"/>
              <a:t>is a high </a:t>
            </a:r>
            <a:r>
              <a:rPr lang="en-GB" altLang="en-US" sz="2400" dirty="0"/>
              <a:t>stakes exam </a:t>
            </a:r>
            <a:r>
              <a:rPr lang="en-GB" altLang="en-US" sz="2400" dirty="0" smtClean="0"/>
              <a:t>open to those who hold a medical degree</a:t>
            </a:r>
          </a:p>
          <a:p>
            <a:r>
              <a:rPr lang="en-GB" altLang="en-US" sz="2400" dirty="0"/>
              <a:t>C</a:t>
            </a:r>
            <a:r>
              <a:rPr lang="en-GB" altLang="en-US" sz="2400" dirty="0" smtClean="0"/>
              <a:t>andidates </a:t>
            </a:r>
            <a:r>
              <a:rPr lang="en-GB" altLang="en-US" sz="2400" dirty="0"/>
              <a:t>cannot progress in their career without being successful</a:t>
            </a:r>
          </a:p>
          <a:p>
            <a:r>
              <a:rPr lang="en-GB" altLang="en-US" sz="2400" dirty="0" smtClean="0"/>
              <a:t>MRCS is in two Parts. Part A = written paper which does not involve role-players</a:t>
            </a:r>
          </a:p>
          <a:p>
            <a:r>
              <a:rPr lang="en-GB" altLang="en-US" sz="2400" dirty="0" smtClean="0"/>
              <a:t>Part B (OSCE) = 4-hour practical exam designed to test candidate’s ability to evaluate patients through taking a medical history and/or clinical examination and/or their communication skills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277813"/>
            <a:ext cx="8713787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OSCE Scenarios</a:t>
            </a:r>
            <a:endParaRPr lang="en-GB" sz="4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989138"/>
            <a:ext cx="8229600" cy="4530725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GB" altLang="en-US" dirty="0" smtClean="0"/>
              <a:t>Each station will contain:</a:t>
            </a:r>
          </a:p>
          <a:p>
            <a:pPr marL="0" indent="0" eaLnBrk="1" hangingPunct="1">
              <a:buFontTx/>
              <a:buNone/>
              <a:defRPr/>
            </a:pPr>
            <a:r>
              <a:rPr lang="en-GB" altLang="en-US" dirty="0" smtClean="0"/>
              <a:t> 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dirty="0" smtClean="0"/>
              <a:t>a definition of task(s) to be performed by candidate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dirty="0" smtClean="0"/>
              <a:t>Instructions to candidates, examiners and patients (role-players or real)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dirty="0" smtClean="0"/>
              <a:t>In some stations props may be used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the Exam is Run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en-US" sz="2800" b="1" dirty="0" smtClean="0"/>
              <a:t>After briefing you must attend your designated station</a:t>
            </a:r>
          </a:p>
          <a:p>
            <a:pPr lvl="1" eaLnBrk="1" hangingPunct="1">
              <a:lnSpc>
                <a:spcPct val="80000"/>
              </a:lnSpc>
            </a:pPr>
            <a:r>
              <a:rPr lang="en-GB" altLang="en-US" sz="2200" dirty="0" smtClean="0"/>
              <a:t>You should report to your station a minimum of 30 minutes before the start of the exam</a:t>
            </a:r>
          </a:p>
          <a:p>
            <a:pPr lvl="1" eaLnBrk="1" hangingPunct="1">
              <a:lnSpc>
                <a:spcPct val="80000"/>
              </a:lnSpc>
            </a:pPr>
            <a:r>
              <a:rPr lang="en-GB" altLang="en-US" sz="2200" dirty="0" smtClean="0"/>
              <a:t>Familiarise yourself with the scenario</a:t>
            </a:r>
          </a:p>
          <a:p>
            <a:pPr lvl="1" eaLnBrk="1" hangingPunct="1">
              <a:lnSpc>
                <a:spcPct val="80000"/>
              </a:lnSpc>
            </a:pPr>
            <a:r>
              <a:rPr lang="en-GB" altLang="en-US" sz="2200" dirty="0" smtClean="0"/>
              <a:t>Familiarise yourself and make sure you are comfortable with any props (if required)</a:t>
            </a:r>
          </a:p>
          <a:p>
            <a:pPr lvl="1" eaLnBrk="1" hangingPunct="1">
              <a:lnSpc>
                <a:spcPct val="80000"/>
              </a:lnSpc>
            </a:pPr>
            <a:r>
              <a:rPr lang="en-GB" altLang="en-US" sz="2200" dirty="0" smtClean="0"/>
              <a:t>Ensure you are comfortable in your surroundings and modesty is protected</a:t>
            </a:r>
          </a:p>
          <a:p>
            <a:pPr lvl="1" eaLnBrk="1" hangingPunct="1">
              <a:lnSpc>
                <a:spcPct val="80000"/>
              </a:lnSpc>
            </a:pPr>
            <a:r>
              <a:rPr lang="en-GB" altLang="en-US" sz="2200" dirty="0" smtClean="0"/>
              <a:t>Discuss any issues/queries with the Examiner/s</a:t>
            </a:r>
          </a:p>
          <a:p>
            <a:pPr lvl="1" eaLnBrk="1" hangingPunct="1">
              <a:lnSpc>
                <a:spcPct val="80000"/>
              </a:lnSpc>
            </a:pPr>
            <a:r>
              <a:rPr lang="en-GB" altLang="en-US" sz="2200" dirty="0" smtClean="0"/>
              <a:t>Check that the Examiner/s is/are happy with your understanding of the role and how </a:t>
            </a:r>
            <a:r>
              <a:rPr lang="en-GB" altLang="en-US" sz="2200" dirty="0"/>
              <a:t>you propose to play the </a:t>
            </a:r>
            <a:r>
              <a:rPr lang="en-GB" altLang="en-US" sz="2200" dirty="0" smtClean="0"/>
              <a:t>role</a:t>
            </a:r>
          </a:p>
          <a:p>
            <a:pPr lvl="1" eaLnBrk="1" hangingPunct="1">
              <a:lnSpc>
                <a:spcPct val="80000"/>
              </a:lnSpc>
            </a:pPr>
            <a:r>
              <a:rPr lang="en-GB" altLang="en-US" sz="2200" dirty="0" smtClean="0"/>
              <a:t>You should provide the same standard of responses and performance for every candidate.</a:t>
            </a:r>
          </a:p>
          <a:p>
            <a:pPr lvl="1" eaLnBrk="1" hangingPunct="1">
              <a:lnSpc>
                <a:spcPct val="80000"/>
              </a:lnSpc>
            </a:pPr>
            <a:endParaRPr lang="en-GB" altLang="en-US" sz="2200" dirty="0" smtClean="0"/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en-GB" altLang="en-U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Candidate Interaction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Do not provide the candidates with the answers</a:t>
            </a:r>
          </a:p>
          <a:p>
            <a:pPr lvl="1"/>
            <a:r>
              <a:rPr lang="en-GB" altLang="en-US" dirty="0" smtClean="0"/>
              <a:t>Only provide candidates with the information they request </a:t>
            </a:r>
          </a:p>
          <a:p>
            <a:pPr lvl="1"/>
            <a:r>
              <a:rPr lang="en-GB" altLang="en-US" dirty="0" smtClean="0"/>
              <a:t>Stick to the role-player script provided. Do not deviate.</a:t>
            </a:r>
            <a:endParaRPr lang="en-GB" altLang="en-US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Confidentiality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</a:t>
            </a:r>
            <a:r>
              <a:rPr lang="en-GB" dirty="0" smtClean="0"/>
              <a:t>e mindful of confidentiality during and after the examination both inside and outside the exam venue</a:t>
            </a:r>
          </a:p>
          <a:p>
            <a:pPr lvl="1"/>
            <a:r>
              <a:rPr lang="en-GB" dirty="0" smtClean="0"/>
              <a:t>Do not discuss candidates’ performance</a:t>
            </a:r>
          </a:p>
          <a:p>
            <a:pPr lvl="1"/>
            <a:r>
              <a:rPr lang="en-GB" dirty="0" smtClean="0"/>
              <a:t>Do not discuss examination content </a:t>
            </a:r>
          </a:p>
          <a:p>
            <a:pPr lvl="1"/>
            <a:endParaRPr lang="en-GB" dirty="0" smtClean="0"/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193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lvl="1" eaLnBrk="1" hangingPunct="1"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Instructions </a:t>
            </a:r>
            <a:r>
              <a:rPr lang="en-GB" altLang="en-US" sz="2400" dirty="0">
                <a:solidFill>
                  <a:srgbClr val="0070C0"/>
                </a:solidFill>
              </a:rPr>
              <a:t/>
            </a:r>
            <a:br>
              <a:rPr lang="en-GB" altLang="en-US" sz="2400" dirty="0">
                <a:solidFill>
                  <a:srgbClr val="0070C0"/>
                </a:solidFill>
              </a:rPr>
            </a:br>
            <a:endParaRPr lang="en-GB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637088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GB" altLang="en-US" sz="3200" dirty="0" smtClean="0"/>
              <a:t>Switch off mobile phone for the duration of circuit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•"/>
            </a:pPr>
            <a:endParaRPr lang="en-GB" altLang="en-US" sz="3200" dirty="0" smtClean="0"/>
          </a:p>
          <a:p>
            <a:pPr lvl="1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GB" altLang="en-US" sz="3200" dirty="0" smtClean="0"/>
              <a:t>Ensure your mobile phone is not visible to candidate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GB" altLang="en-US" sz="3200" dirty="0" smtClean="0"/>
          </a:p>
          <a:p>
            <a:pPr lvl="1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GB" altLang="en-US" sz="3200" dirty="0" smtClean="0"/>
              <a:t>Please note location of the nearest toilets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•"/>
            </a:pPr>
            <a:endParaRPr lang="en-GB" altLang="en-US" dirty="0" smtClean="0"/>
          </a:p>
          <a:p>
            <a:pPr lvl="1" eaLnBrk="1" hangingPunct="1">
              <a:lnSpc>
                <a:spcPct val="90000"/>
              </a:lnSpc>
            </a:pPr>
            <a:endParaRPr lang="en-GB" altLang="en-US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dirty="0" smtClean="0"/>
          </a:p>
          <a:p>
            <a:pPr eaLnBrk="1" hangingPunct="1">
              <a:lnSpc>
                <a:spcPct val="90000"/>
              </a:lnSpc>
            </a:pPr>
            <a:endParaRPr lang="en-GB" alt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Timing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557338"/>
            <a:ext cx="8229600" cy="4868862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GB" altLang="en-US" sz="2400" dirty="0" smtClean="0"/>
              <a:t>There will be three signals:</a:t>
            </a:r>
          </a:p>
          <a:p>
            <a:pPr marL="0" indent="0">
              <a:buFontTx/>
              <a:buAutoNum type="arabicPeriod"/>
            </a:pPr>
            <a:r>
              <a:rPr lang="en-GB" altLang="en-US" sz="2400" dirty="0" smtClean="0"/>
              <a:t> First signal, after one minute, will indicate that the candidate should enter the station and commence the task</a:t>
            </a:r>
          </a:p>
          <a:p>
            <a:pPr marL="0" indent="0">
              <a:buFontTx/>
              <a:buAutoNum type="arabicPeriod"/>
            </a:pPr>
            <a:r>
              <a:rPr lang="en-GB" altLang="en-US" sz="2400" dirty="0" smtClean="0"/>
              <a:t> A signal at six minutes; in Clinical Examination and History Stations this signal will indicate the candidate should end the task and the questioning period to </a:t>
            </a:r>
            <a:r>
              <a:rPr lang="en-GB" altLang="en-US" sz="2400" dirty="0"/>
              <a:t>start. </a:t>
            </a:r>
            <a:endParaRPr lang="en-GB" altLang="en-US" sz="2400" dirty="0" smtClean="0"/>
          </a:p>
          <a:p>
            <a:pPr marL="0" indent="0">
              <a:buFontTx/>
              <a:buAutoNum type="arabicPeriod"/>
            </a:pPr>
            <a:r>
              <a:rPr lang="en-GB" altLang="en-US" sz="2400" dirty="0"/>
              <a:t> </a:t>
            </a:r>
            <a:r>
              <a:rPr lang="en-GB" altLang="en-US" sz="2400" dirty="0" smtClean="0"/>
              <a:t>A signal at nine minutes where </a:t>
            </a:r>
            <a:r>
              <a:rPr lang="en-GB" altLang="en-US" sz="2400" dirty="0"/>
              <a:t>the candidate </a:t>
            </a:r>
            <a:r>
              <a:rPr lang="en-GB" altLang="en-US" sz="2400" dirty="0" smtClean="0"/>
              <a:t>will </a:t>
            </a:r>
            <a:r>
              <a:rPr lang="en-GB" altLang="en-US" sz="2400" dirty="0"/>
              <a:t>move on to the next station and read the Instructions.  The task/questioning must stop </a:t>
            </a:r>
            <a:r>
              <a:rPr lang="en-GB" altLang="en-US" sz="2400" dirty="0" smtClean="0"/>
              <a:t>immediately.</a:t>
            </a:r>
            <a:endParaRPr lang="en-GB" alt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1349</TotalTime>
  <Words>757</Words>
  <Application>Microsoft Office PowerPoint</Application>
  <PresentationFormat>On-screen Show (4:3)</PresentationFormat>
  <Paragraphs>89</Paragraphs>
  <Slides>12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Intercollegiate MRCS Part B (OSCE)  Role-Player Briefing</vt:lpstr>
      <vt:lpstr>Role-Player Briefing</vt:lpstr>
      <vt:lpstr>What is the MRCS?</vt:lpstr>
      <vt:lpstr>OSCE Scenarios</vt:lpstr>
      <vt:lpstr>How the Exam is Run</vt:lpstr>
      <vt:lpstr>Candidate Interaction</vt:lpstr>
      <vt:lpstr>Confidentiality</vt:lpstr>
      <vt:lpstr>General Instructions  </vt:lpstr>
      <vt:lpstr>Timing </vt:lpstr>
      <vt:lpstr>Equality and Diversity</vt:lpstr>
      <vt:lpstr>Emergency Evacuation</vt:lpstr>
      <vt:lpstr>Any 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and Aims of the day</dc:title>
  <dc:creator>JRMcGregor</dc:creator>
  <cp:lastModifiedBy>Smith, Lee</cp:lastModifiedBy>
  <cp:revision>107</cp:revision>
  <cp:lastPrinted>2016-02-18T16:27:43Z</cp:lastPrinted>
  <dcterms:created xsi:type="dcterms:W3CDTF">2009-04-05T11:41:51Z</dcterms:created>
  <dcterms:modified xsi:type="dcterms:W3CDTF">2016-05-11T11:06:11Z</dcterms:modified>
</cp:coreProperties>
</file>