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67" r:id="rId3"/>
    <p:sldId id="262" r:id="rId4"/>
    <p:sldId id="260" r:id="rId5"/>
    <p:sldId id="261" r:id="rId6"/>
    <p:sldId id="263" r:id="rId7"/>
    <p:sldId id="259" r:id="rId8"/>
    <p:sldId id="264" r:id="rId9"/>
    <p:sldId id="265" r:id="rId10"/>
    <p:sldId id="266" r:id="rId11"/>
    <p:sldId id="268" r:id="rId12"/>
    <p:sldId id="269" r:id="rId13"/>
    <p:sldId id="270" r:id="rId14"/>
    <p:sldId id="271" r:id="rId15"/>
    <p:sldId id="272"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44" autoAdjust="0"/>
    <p:restoredTop sz="83759" autoAdjust="0"/>
  </p:normalViewPr>
  <p:slideViewPr>
    <p:cSldViewPr snapToGrid="0">
      <p:cViewPr varScale="1">
        <p:scale>
          <a:sx n="93" d="100"/>
          <a:sy n="93" d="100"/>
        </p:scale>
        <p:origin x="112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A351CF-FDCE-4E24-BD15-3804F40396FB}" type="datetimeFigureOut">
              <a:rPr lang="en-GB" smtClean="0"/>
              <a:t>19/08/2021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9AA1F6-3EDE-4EF3-9033-93CDFAD2E64D}" type="slidenum">
              <a:rPr lang="en-GB" smtClean="0"/>
              <a:t>‹#›</a:t>
            </a:fld>
            <a:endParaRPr lang="en-GB"/>
          </a:p>
        </p:txBody>
      </p:sp>
    </p:spTree>
    <p:extLst>
      <p:ext uri="{BB962C8B-B14F-4D97-AF65-F5344CB8AC3E}">
        <p14:creationId xmlns:p14="http://schemas.microsoft.com/office/powerpoint/2010/main" val="1108680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39AA1F6-3EDE-4EF3-9033-93CDFAD2E64D}" type="slidenum">
              <a:rPr lang="en-GB" smtClean="0"/>
              <a:t>1</a:t>
            </a:fld>
            <a:endParaRPr lang="en-GB"/>
          </a:p>
        </p:txBody>
      </p:sp>
    </p:spTree>
    <p:extLst>
      <p:ext uri="{BB962C8B-B14F-4D97-AF65-F5344CB8AC3E}">
        <p14:creationId xmlns:p14="http://schemas.microsoft.com/office/powerpoint/2010/main" val="980548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39AA1F6-3EDE-4EF3-9033-93CDFAD2E64D}" type="slidenum">
              <a:rPr lang="en-GB" smtClean="0"/>
              <a:t>6</a:t>
            </a:fld>
            <a:endParaRPr lang="en-GB"/>
          </a:p>
        </p:txBody>
      </p:sp>
    </p:spTree>
    <p:extLst>
      <p:ext uri="{BB962C8B-B14F-4D97-AF65-F5344CB8AC3E}">
        <p14:creationId xmlns:p14="http://schemas.microsoft.com/office/powerpoint/2010/main" val="2293743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 the</a:t>
            </a:r>
            <a:r>
              <a:rPr lang="en-GB" baseline="0" dirty="0" smtClean="0"/>
              <a:t> exam is only running in the morning on the day you give this presentation, or it is being given before the afternoon session, skip this slide</a:t>
            </a:r>
          </a:p>
          <a:p>
            <a:r>
              <a:rPr lang="en-GB" baseline="0" dirty="0" smtClean="0"/>
              <a:t>Cycle 1 = morning</a:t>
            </a:r>
          </a:p>
          <a:p>
            <a:r>
              <a:rPr lang="en-GB" baseline="0" dirty="0" smtClean="0"/>
              <a:t>Cycle 2 = afternoon</a:t>
            </a:r>
            <a:endParaRPr lang="en-GB" dirty="0"/>
          </a:p>
        </p:txBody>
      </p:sp>
      <p:sp>
        <p:nvSpPr>
          <p:cNvPr id="4" name="Slide Number Placeholder 3"/>
          <p:cNvSpPr>
            <a:spLocks noGrp="1"/>
          </p:cNvSpPr>
          <p:nvPr>
            <p:ph type="sldNum" sz="quarter" idx="10"/>
          </p:nvPr>
        </p:nvSpPr>
        <p:spPr/>
        <p:txBody>
          <a:bodyPr/>
          <a:lstStyle/>
          <a:p>
            <a:fld id="{739AA1F6-3EDE-4EF3-9033-93CDFAD2E64D}" type="slidenum">
              <a:rPr lang="en-GB" smtClean="0"/>
              <a:t>9</a:t>
            </a:fld>
            <a:endParaRPr lang="en-GB"/>
          </a:p>
        </p:txBody>
      </p:sp>
    </p:spTree>
    <p:extLst>
      <p:ext uri="{BB962C8B-B14F-4D97-AF65-F5344CB8AC3E}">
        <p14:creationId xmlns:p14="http://schemas.microsoft.com/office/powerpoint/2010/main" val="1198396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39AA1F6-3EDE-4EF3-9033-93CDFAD2E64D}" type="slidenum">
              <a:rPr lang="en-GB" smtClean="0"/>
              <a:t>10</a:t>
            </a:fld>
            <a:endParaRPr lang="en-GB"/>
          </a:p>
        </p:txBody>
      </p:sp>
    </p:spTree>
    <p:extLst>
      <p:ext uri="{BB962C8B-B14F-4D97-AF65-F5344CB8AC3E}">
        <p14:creationId xmlns:p14="http://schemas.microsoft.com/office/powerpoint/2010/main" val="3249428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39AA1F6-3EDE-4EF3-9033-93CDFAD2E64D}" type="slidenum">
              <a:rPr lang="en-GB" smtClean="0"/>
              <a:t>11</a:t>
            </a:fld>
            <a:endParaRPr lang="en-GB"/>
          </a:p>
        </p:txBody>
      </p:sp>
    </p:spTree>
    <p:extLst>
      <p:ext uri="{BB962C8B-B14F-4D97-AF65-F5344CB8AC3E}">
        <p14:creationId xmlns:p14="http://schemas.microsoft.com/office/powerpoint/2010/main" val="106994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54BE23-DD11-422A-99C7-E8CFFFD16A26}" type="datetimeFigureOut">
              <a:rPr lang="en-GB" smtClean="0"/>
              <a:t>19/08/2021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59F122-3716-478C-B5EF-B058E69C5796}" type="slidenum">
              <a:rPr lang="en-GB" smtClean="0"/>
              <a:t>‹#›</a:t>
            </a:fld>
            <a:endParaRPr lang="en-GB"/>
          </a:p>
        </p:txBody>
      </p:sp>
    </p:spTree>
    <p:extLst>
      <p:ext uri="{BB962C8B-B14F-4D97-AF65-F5344CB8AC3E}">
        <p14:creationId xmlns:p14="http://schemas.microsoft.com/office/powerpoint/2010/main" val="3668747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454BE23-DD11-422A-99C7-E8CFFFD16A26}" type="datetimeFigureOut">
              <a:rPr lang="en-GB" smtClean="0"/>
              <a:t>19/08/2021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59F122-3716-478C-B5EF-B058E69C5796}" type="slidenum">
              <a:rPr lang="en-GB" smtClean="0"/>
              <a:t>‹#›</a:t>
            </a:fld>
            <a:endParaRPr lang="en-GB"/>
          </a:p>
        </p:txBody>
      </p:sp>
    </p:spTree>
    <p:extLst>
      <p:ext uri="{BB962C8B-B14F-4D97-AF65-F5344CB8AC3E}">
        <p14:creationId xmlns:p14="http://schemas.microsoft.com/office/powerpoint/2010/main" val="4273847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4454BE23-DD11-422A-99C7-E8CFFFD16A26}" type="datetimeFigureOut">
              <a:rPr lang="en-GB" smtClean="0"/>
              <a:t>19/08/2021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59F122-3716-478C-B5EF-B058E69C5796}" type="slidenum">
              <a:rPr lang="en-GB" smtClean="0"/>
              <a:t>‹#›</a:t>
            </a:fld>
            <a:endParaRPr lang="en-GB"/>
          </a:p>
        </p:txBody>
      </p:sp>
    </p:spTree>
    <p:extLst>
      <p:ext uri="{BB962C8B-B14F-4D97-AF65-F5344CB8AC3E}">
        <p14:creationId xmlns:p14="http://schemas.microsoft.com/office/powerpoint/2010/main" val="32719417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4454BE23-DD11-422A-99C7-E8CFFFD16A26}" type="datetimeFigureOut">
              <a:rPr lang="en-GB" smtClean="0"/>
              <a:t>19/08/2021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59F122-3716-478C-B5EF-B058E69C5796}" type="slidenum">
              <a:rPr lang="en-GB" smtClean="0"/>
              <a:t>‹#›</a:t>
            </a:fld>
            <a:endParaRPr lang="en-GB"/>
          </a:p>
        </p:txBody>
      </p:sp>
    </p:spTree>
    <p:extLst>
      <p:ext uri="{BB962C8B-B14F-4D97-AF65-F5344CB8AC3E}">
        <p14:creationId xmlns:p14="http://schemas.microsoft.com/office/powerpoint/2010/main" val="14689767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54BE23-DD11-422A-99C7-E8CFFFD16A26}" type="datetimeFigureOut">
              <a:rPr lang="en-GB" smtClean="0"/>
              <a:t>19/08/2021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59F122-3716-478C-B5EF-B058E69C5796}" type="slidenum">
              <a:rPr lang="en-GB" smtClean="0"/>
              <a:t>‹#›</a:t>
            </a:fld>
            <a:endParaRPr lang="en-GB"/>
          </a:p>
        </p:txBody>
      </p:sp>
    </p:spTree>
    <p:extLst>
      <p:ext uri="{BB962C8B-B14F-4D97-AF65-F5344CB8AC3E}">
        <p14:creationId xmlns:p14="http://schemas.microsoft.com/office/powerpoint/2010/main" val="3665675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54BE23-DD11-422A-99C7-E8CFFFD16A26}" type="datetimeFigureOut">
              <a:rPr lang="en-GB" smtClean="0"/>
              <a:t>19/08/2021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59F122-3716-478C-B5EF-B058E69C5796}" type="slidenum">
              <a:rPr lang="en-GB" smtClean="0"/>
              <a:t>‹#›</a:t>
            </a:fld>
            <a:endParaRPr lang="en-GB"/>
          </a:p>
        </p:txBody>
      </p:sp>
    </p:spTree>
    <p:extLst>
      <p:ext uri="{BB962C8B-B14F-4D97-AF65-F5344CB8AC3E}">
        <p14:creationId xmlns:p14="http://schemas.microsoft.com/office/powerpoint/2010/main" val="1810108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54BE23-DD11-422A-99C7-E8CFFFD16A26}" type="datetimeFigureOut">
              <a:rPr lang="en-GB" smtClean="0"/>
              <a:t>19/08/2021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59F122-3716-478C-B5EF-B058E69C5796}" type="slidenum">
              <a:rPr lang="en-GB" smtClean="0"/>
              <a:t>‹#›</a:t>
            </a:fld>
            <a:endParaRPr lang="en-GB"/>
          </a:p>
        </p:txBody>
      </p:sp>
    </p:spTree>
    <p:extLst>
      <p:ext uri="{BB962C8B-B14F-4D97-AF65-F5344CB8AC3E}">
        <p14:creationId xmlns:p14="http://schemas.microsoft.com/office/powerpoint/2010/main" val="2364949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54BE23-DD11-422A-99C7-E8CFFFD16A26}" type="datetimeFigureOut">
              <a:rPr lang="en-GB" smtClean="0"/>
              <a:t>19/08/2021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59F122-3716-478C-B5EF-B058E69C5796}" type="slidenum">
              <a:rPr lang="en-GB" smtClean="0"/>
              <a:t>‹#›</a:t>
            </a:fld>
            <a:endParaRPr lang="en-GB"/>
          </a:p>
        </p:txBody>
      </p:sp>
    </p:spTree>
    <p:extLst>
      <p:ext uri="{BB962C8B-B14F-4D97-AF65-F5344CB8AC3E}">
        <p14:creationId xmlns:p14="http://schemas.microsoft.com/office/powerpoint/2010/main" val="982336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54BE23-DD11-422A-99C7-E8CFFFD16A26}" type="datetimeFigureOut">
              <a:rPr lang="en-GB" smtClean="0"/>
              <a:t>19/08/2021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59F122-3716-478C-B5EF-B058E69C5796}" type="slidenum">
              <a:rPr lang="en-GB" smtClean="0"/>
              <a:t>‹#›</a:t>
            </a:fld>
            <a:endParaRPr lang="en-GB"/>
          </a:p>
        </p:txBody>
      </p:sp>
    </p:spTree>
    <p:extLst>
      <p:ext uri="{BB962C8B-B14F-4D97-AF65-F5344CB8AC3E}">
        <p14:creationId xmlns:p14="http://schemas.microsoft.com/office/powerpoint/2010/main" val="4023808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54BE23-DD11-422A-99C7-E8CFFFD16A26}" type="datetimeFigureOut">
              <a:rPr lang="en-GB" smtClean="0"/>
              <a:t>19/08/2021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59F122-3716-478C-B5EF-B058E69C5796}" type="slidenum">
              <a:rPr lang="en-GB" smtClean="0"/>
              <a:t>‹#›</a:t>
            </a:fld>
            <a:endParaRPr lang="en-GB"/>
          </a:p>
        </p:txBody>
      </p:sp>
    </p:spTree>
    <p:extLst>
      <p:ext uri="{BB962C8B-B14F-4D97-AF65-F5344CB8AC3E}">
        <p14:creationId xmlns:p14="http://schemas.microsoft.com/office/powerpoint/2010/main" val="1021907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454BE23-DD11-422A-99C7-E8CFFFD16A26}" type="datetimeFigureOut">
              <a:rPr lang="en-GB" smtClean="0"/>
              <a:t>19/08/2021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59F122-3716-478C-B5EF-B058E69C5796}" type="slidenum">
              <a:rPr lang="en-GB" smtClean="0"/>
              <a:t>‹#›</a:t>
            </a:fld>
            <a:endParaRPr lang="en-GB"/>
          </a:p>
        </p:txBody>
      </p:sp>
    </p:spTree>
    <p:extLst>
      <p:ext uri="{BB962C8B-B14F-4D97-AF65-F5344CB8AC3E}">
        <p14:creationId xmlns:p14="http://schemas.microsoft.com/office/powerpoint/2010/main" val="4180154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54BE23-DD11-422A-99C7-E8CFFFD16A26}" type="datetimeFigureOut">
              <a:rPr lang="en-GB" smtClean="0"/>
              <a:t>19/08/2021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59F122-3716-478C-B5EF-B058E69C5796}" type="slidenum">
              <a:rPr lang="en-GB" smtClean="0"/>
              <a:t>‹#›</a:t>
            </a:fld>
            <a:endParaRPr lang="en-GB"/>
          </a:p>
        </p:txBody>
      </p:sp>
    </p:spTree>
    <p:extLst>
      <p:ext uri="{BB962C8B-B14F-4D97-AF65-F5344CB8AC3E}">
        <p14:creationId xmlns:p14="http://schemas.microsoft.com/office/powerpoint/2010/main" val="3893320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454BE23-DD11-422A-99C7-E8CFFFD16A26}" type="datetimeFigureOut">
              <a:rPr lang="en-GB" smtClean="0"/>
              <a:t>19/08/2021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59F122-3716-478C-B5EF-B058E69C5796}" type="slidenum">
              <a:rPr lang="en-GB" smtClean="0"/>
              <a:t>‹#›</a:t>
            </a:fld>
            <a:endParaRPr lang="en-GB"/>
          </a:p>
        </p:txBody>
      </p:sp>
    </p:spTree>
    <p:extLst>
      <p:ext uri="{BB962C8B-B14F-4D97-AF65-F5344CB8AC3E}">
        <p14:creationId xmlns:p14="http://schemas.microsoft.com/office/powerpoint/2010/main" val="5286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4454BE23-DD11-422A-99C7-E8CFFFD16A26}" type="datetimeFigureOut">
              <a:rPr lang="en-GB" smtClean="0"/>
              <a:t>19/08/2021</a:t>
            </a:fld>
            <a:endParaRPr lang="en-GB"/>
          </a:p>
        </p:txBody>
      </p:sp>
      <p:sp>
        <p:nvSpPr>
          <p:cNvPr id="6" name="Footer Placeholder 5"/>
          <p:cNvSpPr>
            <a:spLocks noGrp="1"/>
          </p:cNvSpPr>
          <p:nvPr>
            <p:ph type="ftr" sz="quarter" idx="11"/>
          </p:nvPr>
        </p:nvSpPr>
        <p:spPr>
          <a:xfrm>
            <a:off x="590396" y="6041362"/>
            <a:ext cx="3295413" cy="365125"/>
          </a:xfrm>
        </p:spPr>
        <p:txBody>
          <a:bodyPr/>
          <a:lstStyle/>
          <a:p>
            <a:endParaRPr lang="en-GB"/>
          </a:p>
        </p:txBody>
      </p:sp>
      <p:sp>
        <p:nvSpPr>
          <p:cNvPr id="7" name="Slide Number Placeholder 6"/>
          <p:cNvSpPr>
            <a:spLocks noGrp="1"/>
          </p:cNvSpPr>
          <p:nvPr>
            <p:ph type="sldNum" sz="quarter" idx="12"/>
          </p:nvPr>
        </p:nvSpPr>
        <p:spPr>
          <a:xfrm>
            <a:off x="4862689" y="5915888"/>
            <a:ext cx="1062155" cy="490599"/>
          </a:xfrm>
        </p:spPr>
        <p:txBody>
          <a:bodyPr/>
          <a:lstStyle/>
          <a:p>
            <a:fld id="{D659F122-3716-478C-B5EF-B058E69C5796}" type="slidenum">
              <a:rPr lang="en-GB" smtClean="0"/>
              <a:t>‹#›</a:t>
            </a:fld>
            <a:endParaRPr lang="en-GB"/>
          </a:p>
        </p:txBody>
      </p:sp>
    </p:spTree>
    <p:extLst>
      <p:ext uri="{BB962C8B-B14F-4D97-AF65-F5344CB8AC3E}">
        <p14:creationId xmlns:p14="http://schemas.microsoft.com/office/powerpoint/2010/main" val="1412380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GB"/>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4454BE23-DD11-422A-99C7-E8CFFFD16A26}" type="datetimeFigureOut">
              <a:rPr lang="en-GB" smtClean="0"/>
              <a:t>19/08/2021</a:t>
            </a:fld>
            <a:endParaRPr lang="en-GB"/>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659F122-3716-478C-B5EF-B058E69C5796}" type="slidenum">
              <a:rPr lang="en-GB" smtClean="0"/>
              <a:t>‹#›</a:t>
            </a:fld>
            <a:endParaRPr lang="en-GB"/>
          </a:p>
        </p:txBody>
      </p:sp>
    </p:spTree>
    <p:extLst>
      <p:ext uri="{BB962C8B-B14F-4D97-AF65-F5344CB8AC3E}">
        <p14:creationId xmlns:p14="http://schemas.microsoft.com/office/powerpoint/2010/main" val="92327304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MRCS Part B OSCE</a:t>
            </a:r>
            <a:endParaRPr lang="en-GB" dirty="0"/>
          </a:p>
        </p:txBody>
      </p:sp>
      <p:sp>
        <p:nvSpPr>
          <p:cNvPr id="3" name="Subtitle 2"/>
          <p:cNvSpPr>
            <a:spLocks noGrp="1"/>
          </p:cNvSpPr>
          <p:nvPr>
            <p:ph type="subTitle" idx="1"/>
          </p:nvPr>
        </p:nvSpPr>
        <p:spPr>
          <a:xfrm>
            <a:off x="431516" y="5480818"/>
            <a:ext cx="3708970" cy="807412"/>
          </a:xfrm>
        </p:spPr>
        <p:txBody>
          <a:bodyPr>
            <a:normAutofit/>
          </a:bodyPr>
          <a:lstStyle/>
          <a:p>
            <a:r>
              <a:rPr lang="en-GB" sz="3200" b="1" dirty="0" smtClean="0"/>
              <a:t>Candidate Briefing</a:t>
            </a:r>
            <a:endParaRPr lang="en-GB" sz="3200" b="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23370" y="5365154"/>
            <a:ext cx="7280953" cy="1038740"/>
          </a:xfrm>
          <a:prstGeom prst="rect">
            <a:avLst/>
          </a:prstGeom>
        </p:spPr>
      </p:pic>
    </p:spTree>
    <p:extLst>
      <p:ext uri="{BB962C8B-B14F-4D97-AF65-F5344CB8AC3E}">
        <p14:creationId xmlns:p14="http://schemas.microsoft.com/office/powerpoint/2010/main" val="34809069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Evaluation</a:t>
            </a:r>
            <a:endParaRPr lang="en-GB" dirty="0"/>
          </a:p>
        </p:txBody>
      </p:sp>
      <p:sp>
        <p:nvSpPr>
          <p:cNvPr id="3" name="Content Placeholder 2"/>
          <p:cNvSpPr>
            <a:spLocks noGrp="1"/>
          </p:cNvSpPr>
          <p:nvPr>
            <p:ph idx="1"/>
          </p:nvPr>
        </p:nvSpPr>
        <p:spPr/>
        <p:txBody>
          <a:bodyPr/>
          <a:lstStyle/>
          <a:p>
            <a:endParaRPr lang="en-US" dirty="0" smtClean="0"/>
          </a:p>
          <a:p>
            <a:r>
              <a:rPr lang="en-US" dirty="0" smtClean="0"/>
              <a:t>Evaluation </a:t>
            </a:r>
            <a:r>
              <a:rPr lang="en-US" dirty="0"/>
              <a:t>forms will be handed out at the end of the examination and we would appreciate if you could take the time to complete the </a:t>
            </a:r>
            <a:r>
              <a:rPr lang="en-US" dirty="0" smtClean="0"/>
              <a:t>form</a:t>
            </a:r>
          </a:p>
          <a:p>
            <a:endParaRPr lang="en-US" dirty="0" smtClean="0"/>
          </a:p>
          <a:p>
            <a:r>
              <a:rPr lang="en-US" dirty="0" smtClean="0"/>
              <a:t>The Supervising Examiner and Assessor will also </a:t>
            </a:r>
            <a:r>
              <a:rPr lang="en-US" dirty="0"/>
              <a:t>meet with you after the examination for an informal discussion and you will have an opportunity to give your </a:t>
            </a:r>
            <a:r>
              <a:rPr lang="en-US" dirty="0" smtClean="0"/>
              <a:t>views at this time</a:t>
            </a:r>
            <a:endParaRPr lang="en-GB" dirty="0"/>
          </a:p>
        </p:txBody>
      </p:sp>
    </p:spTree>
    <p:extLst>
      <p:ext uri="{BB962C8B-B14F-4D97-AF65-F5344CB8AC3E}">
        <p14:creationId xmlns:p14="http://schemas.microsoft.com/office/powerpoint/2010/main" val="15500569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Fire alarm evacuation</a:t>
            </a:r>
            <a:endParaRPr lang="en-GB" dirty="0"/>
          </a:p>
        </p:txBody>
      </p:sp>
      <p:sp>
        <p:nvSpPr>
          <p:cNvPr id="3" name="Content Placeholder 2"/>
          <p:cNvSpPr>
            <a:spLocks noGrp="1"/>
          </p:cNvSpPr>
          <p:nvPr>
            <p:ph idx="1"/>
          </p:nvPr>
        </p:nvSpPr>
        <p:spPr>
          <a:xfrm>
            <a:off x="818712" y="2476073"/>
            <a:ext cx="10554574" cy="3136146"/>
          </a:xfrm>
        </p:spPr>
        <p:txBody>
          <a:bodyPr>
            <a:normAutofit lnSpcReduction="10000"/>
          </a:bodyPr>
          <a:lstStyle/>
          <a:p>
            <a:r>
              <a:rPr lang="en-GB" dirty="0" smtClean="0"/>
              <a:t>In the event that the fire alarm sounds:</a:t>
            </a:r>
          </a:p>
          <a:p>
            <a:pPr marL="531813" indent="-265113">
              <a:buFontTx/>
              <a:buChar char="-"/>
            </a:pPr>
            <a:r>
              <a:rPr lang="en-US" dirty="0" smtClean="0"/>
              <a:t>Follow staff instructions</a:t>
            </a:r>
          </a:p>
          <a:p>
            <a:pPr marL="531813" indent="-265113">
              <a:buFontTx/>
              <a:buChar char="-"/>
            </a:pPr>
            <a:r>
              <a:rPr lang="en-US" dirty="0" smtClean="0"/>
              <a:t>Leave </a:t>
            </a:r>
            <a:r>
              <a:rPr lang="en-US" dirty="0"/>
              <a:t>with </a:t>
            </a:r>
            <a:r>
              <a:rPr lang="en-US" dirty="0" smtClean="0"/>
              <a:t>examiner</a:t>
            </a:r>
          </a:p>
          <a:p>
            <a:pPr marL="531813" indent="-265113">
              <a:buFontTx/>
              <a:buChar char="-"/>
            </a:pPr>
            <a:r>
              <a:rPr lang="en-US" dirty="0" smtClean="0"/>
              <a:t>Do </a:t>
            </a:r>
            <a:r>
              <a:rPr lang="en-US" dirty="0"/>
              <a:t>not interact with other </a:t>
            </a:r>
            <a:r>
              <a:rPr lang="en-US" dirty="0" smtClean="0"/>
              <a:t>candidates</a:t>
            </a:r>
          </a:p>
          <a:p>
            <a:pPr marL="531813" indent="-265113">
              <a:buFontTx/>
              <a:buChar char="-"/>
            </a:pPr>
            <a:r>
              <a:rPr lang="en-US" dirty="0" smtClean="0"/>
              <a:t>Do not discuss the exam</a:t>
            </a:r>
          </a:p>
          <a:p>
            <a:pPr marL="531813" indent="-265113">
              <a:buFontTx/>
              <a:buChar char="-"/>
            </a:pPr>
            <a:r>
              <a:rPr lang="en-US" dirty="0" smtClean="0"/>
              <a:t>The candidate in the phone bay should stay with the invigilator</a:t>
            </a:r>
          </a:p>
          <a:p>
            <a:pPr marL="531813" indent="-265113">
              <a:buFontTx/>
              <a:buChar char="-"/>
            </a:pPr>
            <a:endParaRPr lang="en-US" dirty="0" smtClean="0"/>
          </a:p>
          <a:p>
            <a:r>
              <a:rPr lang="en-US" dirty="0" smtClean="0"/>
              <a:t>The exam </a:t>
            </a:r>
            <a:r>
              <a:rPr lang="en-US" dirty="0"/>
              <a:t>will restart </a:t>
            </a:r>
            <a:r>
              <a:rPr lang="en-US" dirty="0" smtClean="0"/>
              <a:t>at the </a:t>
            </a:r>
            <a:r>
              <a:rPr lang="en-US" dirty="0"/>
              <a:t>beginning of </a:t>
            </a:r>
            <a:r>
              <a:rPr lang="en-US" dirty="0" smtClean="0"/>
              <a:t>the last </a:t>
            </a:r>
            <a:r>
              <a:rPr lang="en-US" dirty="0"/>
              <a:t>station if </a:t>
            </a:r>
            <a:r>
              <a:rPr lang="en-US" dirty="0" smtClean="0"/>
              <a:t>possible</a:t>
            </a:r>
          </a:p>
        </p:txBody>
      </p:sp>
    </p:spTree>
    <p:extLst>
      <p:ext uri="{BB962C8B-B14F-4D97-AF65-F5344CB8AC3E}">
        <p14:creationId xmlns:p14="http://schemas.microsoft.com/office/powerpoint/2010/main" val="30560580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699" y="3617550"/>
            <a:ext cx="10515600" cy="1325563"/>
          </a:xfrm>
        </p:spPr>
        <p:txBody>
          <a:bodyPr/>
          <a:lstStyle/>
          <a:p>
            <a:r>
              <a:rPr lang="en-GB" dirty="0" smtClean="0"/>
              <a:t>Any Questions?</a:t>
            </a:r>
            <a:endParaRPr lang="en-GB" dirty="0"/>
          </a:p>
        </p:txBody>
      </p:sp>
    </p:spTree>
    <p:extLst>
      <p:ext uri="{BB962C8B-B14F-4D97-AF65-F5344CB8AC3E}">
        <p14:creationId xmlns:p14="http://schemas.microsoft.com/office/powerpoint/2010/main" val="20436550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924" y="3421294"/>
            <a:ext cx="10515600" cy="2003461"/>
          </a:xfrm>
        </p:spPr>
        <p:txBody>
          <a:bodyPr>
            <a:normAutofit/>
          </a:bodyPr>
          <a:lstStyle/>
          <a:p>
            <a:pPr marL="0" indent="0" algn="ctr">
              <a:buNone/>
            </a:pPr>
            <a:r>
              <a:rPr lang="en-GB" sz="6000" dirty="0" smtClean="0"/>
              <a:t>Good Luck!</a:t>
            </a:r>
            <a:endParaRPr lang="en-GB" sz="6000" dirty="0"/>
          </a:p>
        </p:txBody>
      </p:sp>
    </p:spTree>
    <p:extLst>
      <p:ext uri="{BB962C8B-B14F-4D97-AF65-F5344CB8AC3E}">
        <p14:creationId xmlns:p14="http://schemas.microsoft.com/office/powerpoint/2010/main" val="36658849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78010"/>
            <a:ext cx="10571998" cy="970450"/>
          </a:xfrm>
        </p:spPr>
        <p:txBody>
          <a:bodyPr/>
          <a:lstStyle/>
          <a:p>
            <a:r>
              <a:rPr lang="en-GB" dirty="0" smtClean="0"/>
              <a:t>Assessors</a:t>
            </a:r>
            <a:endParaRPr lang="en-GB" dirty="0"/>
          </a:p>
        </p:txBody>
      </p:sp>
      <p:sp>
        <p:nvSpPr>
          <p:cNvPr id="3" name="Content Placeholder 2"/>
          <p:cNvSpPr>
            <a:spLocks noGrp="1"/>
          </p:cNvSpPr>
          <p:nvPr>
            <p:ph idx="1"/>
          </p:nvPr>
        </p:nvSpPr>
        <p:spPr>
          <a:xfrm>
            <a:off x="810000" y="2386674"/>
            <a:ext cx="10554574" cy="3636511"/>
          </a:xfrm>
        </p:spPr>
        <p:txBody>
          <a:bodyPr>
            <a:normAutofit fontScale="92500" lnSpcReduction="20000"/>
          </a:bodyPr>
          <a:lstStyle/>
          <a:p>
            <a:pPr>
              <a:spcBef>
                <a:spcPts val="400"/>
              </a:spcBef>
              <a:defRPr sz="2000"/>
            </a:pPr>
            <a:endParaRPr lang="en-GB" dirty="0" smtClean="0"/>
          </a:p>
          <a:p>
            <a:pPr>
              <a:spcBef>
                <a:spcPts val="400"/>
              </a:spcBef>
              <a:defRPr sz="2000"/>
            </a:pPr>
            <a:r>
              <a:rPr lang="en-GB" dirty="0" smtClean="0"/>
              <a:t>Role </a:t>
            </a:r>
            <a:r>
              <a:rPr lang="en-GB" dirty="0"/>
              <a:t>of assessor</a:t>
            </a:r>
          </a:p>
          <a:p>
            <a:pPr>
              <a:spcBef>
                <a:spcPts val="400"/>
              </a:spcBef>
              <a:defRPr sz="2000"/>
            </a:pPr>
            <a:endParaRPr lang="en-GB" dirty="0"/>
          </a:p>
          <a:p>
            <a:pPr>
              <a:spcBef>
                <a:spcPts val="400"/>
              </a:spcBef>
              <a:defRPr sz="2000"/>
            </a:pPr>
            <a:r>
              <a:rPr lang="en-GB" dirty="0"/>
              <a:t>Intercollegiate &amp; independent of Royal Colleges</a:t>
            </a:r>
          </a:p>
          <a:p>
            <a:pPr>
              <a:spcBef>
                <a:spcPts val="400"/>
              </a:spcBef>
              <a:defRPr sz="2000"/>
            </a:pPr>
            <a:endParaRPr lang="en-GB" dirty="0"/>
          </a:p>
          <a:p>
            <a:pPr>
              <a:spcBef>
                <a:spcPts val="400"/>
              </a:spcBef>
              <a:defRPr sz="2000"/>
            </a:pPr>
            <a:r>
              <a:rPr lang="en-GB" dirty="0"/>
              <a:t>Take no part in assessment of candidates</a:t>
            </a:r>
          </a:p>
          <a:p>
            <a:pPr>
              <a:spcBef>
                <a:spcPts val="400"/>
              </a:spcBef>
              <a:defRPr sz="2000"/>
            </a:pPr>
            <a:endParaRPr lang="en-GB" dirty="0"/>
          </a:p>
          <a:p>
            <a:pPr>
              <a:spcBef>
                <a:spcPts val="400"/>
              </a:spcBef>
              <a:defRPr sz="2000"/>
            </a:pPr>
            <a:r>
              <a:rPr lang="en-GB" dirty="0"/>
              <a:t>Assess all aspects of the MRCS</a:t>
            </a:r>
          </a:p>
          <a:p>
            <a:pPr>
              <a:spcBef>
                <a:spcPts val="400"/>
              </a:spcBef>
              <a:defRPr sz="2000"/>
            </a:pPr>
            <a:endParaRPr lang="en-GB" dirty="0"/>
          </a:p>
          <a:p>
            <a:pPr>
              <a:spcBef>
                <a:spcPts val="400"/>
              </a:spcBef>
              <a:defRPr sz="2000"/>
            </a:pPr>
            <a:r>
              <a:rPr lang="en-GB" dirty="0"/>
              <a:t>Debrief at end of exam (private</a:t>
            </a:r>
            <a:r>
              <a:rPr lang="en-GB" dirty="0" smtClean="0"/>
              <a:t>)</a:t>
            </a:r>
            <a:endParaRPr lang="en-GB" dirty="0"/>
          </a:p>
        </p:txBody>
      </p:sp>
    </p:spTree>
    <p:extLst>
      <p:ext uri="{BB962C8B-B14F-4D97-AF65-F5344CB8AC3E}">
        <p14:creationId xmlns:p14="http://schemas.microsoft.com/office/powerpoint/2010/main" val="2353158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How we behave at each station</a:t>
            </a:r>
          </a:p>
        </p:txBody>
      </p:sp>
      <p:sp>
        <p:nvSpPr>
          <p:cNvPr id="3" name="Content Placeholder 2"/>
          <p:cNvSpPr>
            <a:spLocks noGrp="1"/>
          </p:cNvSpPr>
          <p:nvPr>
            <p:ph idx="1"/>
          </p:nvPr>
        </p:nvSpPr>
        <p:spPr/>
        <p:txBody>
          <a:bodyPr>
            <a:normAutofit fontScale="92500" lnSpcReduction="20000"/>
          </a:bodyPr>
          <a:lstStyle/>
          <a:p>
            <a:pPr marL="0" indent="0">
              <a:spcBef>
                <a:spcPts val="400"/>
              </a:spcBef>
              <a:buSzTx/>
              <a:buFontTx/>
              <a:buNone/>
              <a:defRPr sz="2800">
                <a:solidFill>
                  <a:srgbClr val="888888"/>
                </a:solidFill>
              </a:defRPr>
            </a:pPr>
            <a:endParaRPr lang="en-GB" dirty="0" smtClean="0"/>
          </a:p>
          <a:p>
            <a:pPr marL="0" indent="0">
              <a:spcBef>
                <a:spcPts val="400"/>
              </a:spcBef>
              <a:buSzTx/>
              <a:buFontTx/>
              <a:buNone/>
              <a:defRPr sz="2800">
                <a:solidFill>
                  <a:srgbClr val="888888"/>
                </a:solidFill>
              </a:defRPr>
            </a:pPr>
            <a:r>
              <a:rPr lang="en-GB" dirty="0" smtClean="0">
                <a:solidFill>
                  <a:schemeClr val="tx1">
                    <a:lumMod val="95000"/>
                  </a:schemeClr>
                </a:solidFill>
              </a:rPr>
              <a:t>Will </a:t>
            </a:r>
            <a:r>
              <a:rPr lang="en-GB" dirty="0">
                <a:solidFill>
                  <a:schemeClr val="tx1">
                    <a:lumMod val="95000"/>
                  </a:schemeClr>
                </a:solidFill>
              </a:rPr>
              <a:t>be there as you arrive</a:t>
            </a:r>
          </a:p>
          <a:p>
            <a:pPr marL="0" indent="0">
              <a:spcBef>
                <a:spcPts val="400"/>
              </a:spcBef>
              <a:buSzTx/>
              <a:buFontTx/>
              <a:buNone/>
              <a:defRPr sz="2800">
                <a:solidFill>
                  <a:srgbClr val="888888"/>
                </a:solidFill>
              </a:defRPr>
            </a:pPr>
            <a:endParaRPr lang="en-GB" dirty="0">
              <a:solidFill>
                <a:schemeClr val="tx1">
                  <a:lumMod val="95000"/>
                </a:schemeClr>
              </a:solidFill>
            </a:endParaRPr>
          </a:p>
          <a:p>
            <a:pPr marL="0" indent="0">
              <a:spcBef>
                <a:spcPts val="400"/>
              </a:spcBef>
              <a:buSzTx/>
              <a:buFontTx/>
              <a:buNone/>
              <a:defRPr sz="2800">
                <a:solidFill>
                  <a:srgbClr val="888888"/>
                </a:solidFill>
              </a:defRPr>
            </a:pPr>
            <a:r>
              <a:rPr lang="en-GB" dirty="0">
                <a:solidFill>
                  <a:schemeClr val="tx1">
                    <a:lumMod val="95000"/>
                  </a:schemeClr>
                </a:solidFill>
              </a:rPr>
              <a:t>We will keep out of your way</a:t>
            </a:r>
          </a:p>
          <a:p>
            <a:pPr marL="0" indent="0">
              <a:spcBef>
                <a:spcPts val="400"/>
              </a:spcBef>
              <a:buSzTx/>
              <a:buFontTx/>
              <a:buNone/>
              <a:defRPr sz="2800">
                <a:solidFill>
                  <a:srgbClr val="888888"/>
                </a:solidFill>
              </a:defRPr>
            </a:pPr>
            <a:endParaRPr lang="en-GB" dirty="0">
              <a:solidFill>
                <a:schemeClr val="tx1">
                  <a:lumMod val="95000"/>
                </a:schemeClr>
              </a:solidFill>
            </a:endParaRPr>
          </a:p>
          <a:p>
            <a:pPr marL="0" indent="0">
              <a:spcBef>
                <a:spcPts val="400"/>
              </a:spcBef>
              <a:buSzTx/>
              <a:buFontTx/>
              <a:buNone/>
              <a:defRPr sz="2800">
                <a:solidFill>
                  <a:srgbClr val="888888"/>
                </a:solidFill>
              </a:defRPr>
            </a:pPr>
            <a:r>
              <a:rPr lang="en-GB" dirty="0">
                <a:solidFill>
                  <a:schemeClr val="tx1">
                    <a:lumMod val="95000"/>
                  </a:schemeClr>
                </a:solidFill>
              </a:rPr>
              <a:t>Ask to see final marks</a:t>
            </a:r>
          </a:p>
          <a:p>
            <a:pPr marL="0" indent="0">
              <a:spcBef>
                <a:spcPts val="400"/>
              </a:spcBef>
              <a:buSzTx/>
              <a:buFontTx/>
              <a:buNone/>
              <a:defRPr sz="2800">
                <a:solidFill>
                  <a:srgbClr val="888888"/>
                </a:solidFill>
              </a:defRPr>
            </a:pPr>
            <a:endParaRPr lang="en-GB" dirty="0">
              <a:solidFill>
                <a:schemeClr val="tx1">
                  <a:lumMod val="95000"/>
                </a:schemeClr>
              </a:solidFill>
            </a:endParaRPr>
          </a:p>
          <a:p>
            <a:pPr marL="0" indent="0">
              <a:spcBef>
                <a:spcPts val="400"/>
              </a:spcBef>
              <a:buSzTx/>
              <a:buFontTx/>
              <a:buNone/>
              <a:defRPr sz="2800">
                <a:solidFill>
                  <a:srgbClr val="888888"/>
                </a:solidFill>
              </a:defRPr>
            </a:pPr>
            <a:r>
              <a:rPr lang="en-GB" dirty="0">
                <a:solidFill>
                  <a:schemeClr val="tx1">
                    <a:lumMod val="95000"/>
                  </a:schemeClr>
                </a:solidFill>
              </a:rPr>
              <a:t>Leave station after </a:t>
            </a:r>
            <a:r>
              <a:rPr lang="en-GB" dirty="0" smtClean="0">
                <a:solidFill>
                  <a:schemeClr val="tx1">
                    <a:lumMod val="95000"/>
                  </a:schemeClr>
                </a:solidFill>
              </a:rPr>
              <a:t>you</a:t>
            </a:r>
            <a:endParaRPr lang="en-GB" dirty="0">
              <a:solidFill>
                <a:schemeClr val="tx1">
                  <a:lumMod val="95000"/>
                </a:schemeClr>
              </a:solidFill>
            </a:endParaRPr>
          </a:p>
        </p:txBody>
      </p:sp>
    </p:spTree>
    <p:extLst>
      <p:ext uri="{BB962C8B-B14F-4D97-AF65-F5344CB8AC3E}">
        <p14:creationId xmlns:p14="http://schemas.microsoft.com/office/powerpoint/2010/main" val="621552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Anti clockwise route</a:t>
            </a:r>
          </a:p>
        </p:txBody>
      </p:sp>
      <p:sp>
        <p:nvSpPr>
          <p:cNvPr id="3" name="Content Placeholder 2"/>
          <p:cNvSpPr>
            <a:spLocks noGrp="1"/>
          </p:cNvSpPr>
          <p:nvPr>
            <p:ph idx="1"/>
          </p:nvPr>
        </p:nvSpPr>
        <p:spPr>
          <a:xfrm>
            <a:off x="810000" y="2702103"/>
            <a:ext cx="8486454" cy="3485132"/>
          </a:xfrm>
        </p:spPr>
        <p:txBody>
          <a:bodyPr/>
          <a:lstStyle/>
          <a:p>
            <a:pPr defTabSz="356615">
              <a:spcBef>
                <a:spcPts val="500"/>
              </a:spcBef>
              <a:defRPr sz="2496"/>
            </a:pPr>
            <a:r>
              <a:rPr lang="en-GB" dirty="0" smtClean="0"/>
              <a:t>May </a:t>
            </a:r>
            <a:r>
              <a:rPr lang="en-GB" dirty="0"/>
              <a:t>meet a candidate more than once</a:t>
            </a:r>
          </a:p>
          <a:p>
            <a:pPr defTabSz="356615">
              <a:spcBef>
                <a:spcPts val="500"/>
              </a:spcBef>
              <a:defRPr sz="2496"/>
            </a:pPr>
            <a:endParaRPr lang="en-GB" sz="2400" dirty="0"/>
          </a:p>
          <a:p>
            <a:pPr defTabSz="356615">
              <a:spcBef>
                <a:spcPts val="500"/>
              </a:spcBef>
              <a:defRPr sz="2496"/>
            </a:pPr>
            <a:r>
              <a:rPr lang="en-GB" dirty="0"/>
              <a:t>Many candidates will not see an assessor</a:t>
            </a:r>
          </a:p>
          <a:p>
            <a:pPr defTabSz="356615">
              <a:spcBef>
                <a:spcPts val="500"/>
              </a:spcBef>
              <a:defRPr sz="2496"/>
            </a:pPr>
            <a:endParaRPr lang="en-GB" dirty="0"/>
          </a:p>
          <a:p>
            <a:pPr defTabSz="356615">
              <a:spcBef>
                <a:spcPts val="500"/>
              </a:spcBef>
              <a:defRPr sz="2496"/>
            </a:pPr>
            <a:r>
              <a:rPr lang="en-GB" dirty="0"/>
              <a:t>Video observation (not recording) may be in use</a:t>
            </a:r>
          </a:p>
        </p:txBody>
      </p:sp>
    </p:spTree>
    <p:extLst>
      <p:ext uri="{BB962C8B-B14F-4D97-AF65-F5344CB8AC3E}">
        <p14:creationId xmlns:p14="http://schemas.microsoft.com/office/powerpoint/2010/main" val="2468387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7449"/>
            <a:ext cx="10515600" cy="1181042"/>
          </a:xfrm>
        </p:spPr>
        <p:txBody>
          <a:bodyPr/>
          <a:lstStyle/>
          <a:p>
            <a:r>
              <a:rPr lang="en-GB" dirty="0" smtClean="0"/>
              <a:t>Important information</a:t>
            </a:r>
            <a:endParaRPr lang="en-GB" dirty="0"/>
          </a:p>
        </p:txBody>
      </p:sp>
      <p:sp>
        <p:nvSpPr>
          <p:cNvPr id="3" name="Content Placeholder 2"/>
          <p:cNvSpPr>
            <a:spLocks noGrp="1"/>
          </p:cNvSpPr>
          <p:nvPr>
            <p:ph idx="1"/>
          </p:nvPr>
        </p:nvSpPr>
        <p:spPr>
          <a:xfrm>
            <a:off x="838200" y="2219218"/>
            <a:ext cx="10515600" cy="4089114"/>
          </a:xfrm>
        </p:spPr>
        <p:txBody>
          <a:bodyPr>
            <a:normAutofit/>
          </a:bodyPr>
          <a:lstStyle/>
          <a:p>
            <a:r>
              <a:rPr lang="en-US" dirty="0"/>
              <a:t>Mobile phones and electronic devices are not permitted in the </a:t>
            </a:r>
            <a:r>
              <a:rPr lang="en-US" dirty="0" smtClean="0"/>
              <a:t>examination. If </a:t>
            </a:r>
            <a:r>
              <a:rPr lang="en-US" dirty="0"/>
              <a:t>you have not done so already please hand over any devices to the Registration </a:t>
            </a:r>
            <a:r>
              <a:rPr lang="en-US" dirty="0" smtClean="0"/>
              <a:t>Administrator</a:t>
            </a:r>
          </a:p>
          <a:p>
            <a:r>
              <a:rPr lang="en-US" dirty="0" smtClean="0"/>
              <a:t>You should </a:t>
            </a:r>
            <a:r>
              <a:rPr lang="en-US" dirty="0"/>
              <a:t>not have any pieces of paper with you during the examination. In stations with a preparation bay you are allowed to make notes to take into the question bay, but these notes must be left in the question bay. There is no need to have any paper with you for any other part of the OSCE </a:t>
            </a:r>
            <a:r>
              <a:rPr lang="en-US" dirty="0" smtClean="0"/>
              <a:t>circuit</a:t>
            </a:r>
          </a:p>
          <a:p>
            <a:r>
              <a:rPr lang="en-US" dirty="0" smtClean="0"/>
              <a:t>You are reminded that seeking to gain prior knowledge from, or provide knowledge to, other examination candidates, on the content of the examination, is deemed as misconduct and will be dealt with appropriately. This includes communicating using social media, internet message boards, and chat groups etc.</a:t>
            </a:r>
          </a:p>
        </p:txBody>
      </p:sp>
    </p:spTree>
    <p:extLst>
      <p:ext uri="{BB962C8B-B14F-4D97-AF65-F5344CB8AC3E}">
        <p14:creationId xmlns:p14="http://schemas.microsoft.com/office/powerpoint/2010/main" val="688067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98410"/>
          </a:xfrm>
        </p:spPr>
        <p:txBody>
          <a:bodyPr/>
          <a:lstStyle/>
          <a:p>
            <a:r>
              <a:rPr lang="en-GB" dirty="0" smtClean="0"/>
              <a:t>Structure of the exam circuits</a:t>
            </a:r>
            <a:endParaRPr lang="en-GB" dirty="0"/>
          </a:p>
        </p:txBody>
      </p:sp>
      <p:sp>
        <p:nvSpPr>
          <p:cNvPr id="3" name="Content Placeholder 2"/>
          <p:cNvSpPr>
            <a:spLocks noGrp="1"/>
          </p:cNvSpPr>
          <p:nvPr>
            <p:ph idx="1"/>
          </p:nvPr>
        </p:nvSpPr>
        <p:spPr>
          <a:xfrm>
            <a:off x="838200" y="1826559"/>
            <a:ext cx="10515600" cy="4730548"/>
          </a:xfrm>
        </p:spPr>
        <p:txBody>
          <a:bodyPr>
            <a:normAutofit/>
          </a:bodyPr>
          <a:lstStyle/>
          <a:p>
            <a:r>
              <a:rPr lang="en-US" dirty="0" smtClean="0"/>
              <a:t>Stations </a:t>
            </a:r>
            <a:r>
              <a:rPr lang="en-US" dirty="0"/>
              <a:t>have been divided into 2 </a:t>
            </a:r>
            <a:r>
              <a:rPr lang="en-US" dirty="0" smtClean="0"/>
              <a:t>circuits</a:t>
            </a:r>
            <a:endParaRPr lang="en-GB" dirty="0"/>
          </a:p>
          <a:p>
            <a:r>
              <a:rPr lang="en-US" dirty="0" smtClean="0"/>
              <a:t>Interval of 15-20 minutes between each circuit. Exam conditions apply during the interval and you may not leave the designated areas during this time</a:t>
            </a:r>
            <a:endParaRPr lang="en-GB" dirty="0"/>
          </a:p>
          <a:p>
            <a:r>
              <a:rPr lang="en-US" dirty="0" smtClean="0"/>
              <a:t>Member </a:t>
            </a:r>
            <a:r>
              <a:rPr lang="en-US" dirty="0"/>
              <a:t>of the examination </a:t>
            </a:r>
            <a:r>
              <a:rPr lang="en-US" dirty="0" smtClean="0"/>
              <a:t>team will guide you around the circuit, including to your starting station and between the two circuits.</a:t>
            </a:r>
            <a:endParaRPr lang="en-GB" dirty="0"/>
          </a:p>
          <a:p>
            <a:r>
              <a:rPr lang="en-US" dirty="0"/>
              <a:t>Candidates who commence with a preparation station will start the examination </a:t>
            </a:r>
            <a:r>
              <a:rPr lang="en-US" dirty="0" smtClean="0"/>
              <a:t>10 </a:t>
            </a:r>
            <a:r>
              <a:rPr lang="en-US" dirty="0"/>
              <a:t>minutes before the other </a:t>
            </a:r>
            <a:r>
              <a:rPr lang="en-US" dirty="0" smtClean="0"/>
              <a:t>candidates</a:t>
            </a:r>
          </a:p>
          <a:p>
            <a:r>
              <a:rPr lang="en-US" dirty="0" smtClean="0"/>
              <a:t>With </a:t>
            </a:r>
            <a:r>
              <a:rPr lang="en-US" dirty="0"/>
              <a:t>the examined stations, the preparation stations and the rest stations the total number of stations will be about </a:t>
            </a:r>
            <a:r>
              <a:rPr lang="en-US" dirty="0" smtClean="0"/>
              <a:t>20</a:t>
            </a:r>
          </a:p>
          <a:p>
            <a:r>
              <a:rPr lang="en-US" dirty="0" smtClean="0"/>
              <a:t>The </a:t>
            </a:r>
            <a:r>
              <a:rPr lang="en-US" dirty="0"/>
              <a:t>circuit moves in a clockwise </a:t>
            </a:r>
            <a:r>
              <a:rPr lang="en-US" dirty="0" smtClean="0"/>
              <a:t>direction</a:t>
            </a:r>
            <a:endParaRPr lang="en-GB" dirty="0"/>
          </a:p>
        </p:txBody>
      </p:sp>
    </p:spTree>
    <p:extLst>
      <p:ext uri="{BB962C8B-B14F-4D97-AF65-F5344CB8AC3E}">
        <p14:creationId xmlns:p14="http://schemas.microsoft.com/office/powerpoint/2010/main" val="233122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5035"/>
          </a:xfrm>
        </p:spPr>
        <p:txBody>
          <a:bodyPr/>
          <a:lstStyle/>
          <a:p>
            <a:r>
              <a:rPr lang="en-GB" dirty="0" smtClean="0"/>
              <a:t>Timing of the stations</a:t>
            </a:r>
            <a:endParaRPr lang="en-GB" dirty="0"/>
          </a:p>
        </p:txBody>
      </p:sp>
      <p:sp>
        <p:nvSpPr>
          <p:cNvPr id="3" name="Content Placeholder 2"/>
          <p:cNvSpPr>
            <a:spLocks noGrp="1"/>
          </p:cNvSpPr>
          <p:nvPr>
            <p:ph idx="1"/>
          </p:nvPr>
        </p:nvSpPr>
        <p:spPr>
          <a:xfrm>
            <a:off x="838200" y="2157573"/>
            <a:ext cx="10515600" cy="4378985"/>
          </a:xfrm>
        </p:spPr>
        <p:txBody>
          <a:bodyPr/>
          <a:lstStyle/>
          <a:p>
            <a:pPr marL="0" indent="0">
              <a:buNone/>
            </a:pPr>
            <a:r>
              <a:rPr lang="en-GB" sz="3600" dirty="0" smtClean="0"/>
              <a:t>Each station is 10 minutes long: 1 minute reading the instructions outside the station and 9 minutes in the station itself.</a:t>
            </a:r>
          </a:p>
          <a:p>
            <a:pPr marL="0" indent="0">
              <a:buNone/>
            </a:pPr>
            <a:endParaRPr lang="en-GB" dirty="0" smtClean="0"/>
          </a:p>
          <a:p>
            <a:r>
              <a:rPr lang="en-US" dirty="0"/>
              <a:t>When </a:t>
            </a:r>
            <a:r>
              <a:rPr lang="en-US" dirty="0" smtClean="0"/>
              <a:t>the end of </a:t>
            </a:r>
            <a:r>
              <a:rPr lang="en-US" dirty="0"/>
              <a:t>a station </a:t>
            </a:r>
            <a:r>
              <a:rPr lang="en-US" dirty="0" smtClean="0"/>
              <a:t>is indicated you </a:t>
            </a:r>
            <a:r>
              <a:rPr lang="en-US" dirty="0"/>
              <a:t>should move swiftly to the next station</a:t>
            </a:r>
            <a:r>
              <a:rPr lang="en-US" dirty="0" smtClean="0"/>
              <a:t>. You will have a minute to do this and should wait with your back to the instructions outside the next station until instructed to begin reading them.</a:t>
            </a:r>
          </a:p>
          <a:p>
            <a:endParaRPr lang="en-GB" dirty="0"/>
          </a:p>
          <a:p>
            <a:r>
              <a:rPr lang="en-US" dirty="0"/>
              <a:t>If you finish a station early you must stay in the </a:t>
            </a:r>
            <a:r>
              <a:rPr lang="en-US" dirty="0" smtClean="0"/>
              <a:t>station </a:t>
            </a:r>
            <a:r>
              <a:rPr lang="en-US" dirty="0"/>
              <a:t>until the end of the 9 minutes; </a:t>
            </a:r>
            <a:r>
              <a:rPr lang="en-US" dirty="0" smtClean="0"/>
              <a:t>the </a:t>
            </a:r>
            <a:r>
              <a:rPr lang="en-US" dirty="0"/>
              <a:t>examiner will not talk to you during </a:t>
            </a:r>
            <a:r>
              <a:rPr lang="en-US" dirty="0" smtClean="0"/>
              <a:t>this time</a:t>
            </a:r>
            <a:endParaRPr lang="en-GB" dirty="0"/>
          </a:p>
        </p:txBody>
      </p:sp>
    </p:spTree>
    <p:extLst>
      <p:ext uri="{BB962C8B-B14F-4D97-AF65-F5344CB8AC3E}">
        <p14:creationId xmlns:p14="http://schemas.microsoft.com/office/powerpoint/2010/main" val="3768338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Station-specific timings</a:t>
            </a:r>
            <a:endParaRPr lang="en-GB" dirty="0"/>
          </a:p>
        </p:txBody>
      </p:sp>
      <p:sp>
        <p:nvSpPr>
          <p:cNvPr id="3" name="Content Placeholder 2"/>
          <p:cNvSpPr>
            <a:spLocks noGrp="1"/>
          </p:cNvSpPr>
          <p:nvPr>
            <p:ph idx="1"/>
          </p:nvPr>
        </p:nvSpPr>
        <p:spPr>
          <a:xfrm>
            <a:off x="838199" y="1798164"/>
            <a:ext cx="10515600" cy="4697298"/>
          </a:xfrm>
        </p:spPr>
        <p:txBody>
          <a:bodyPr>
            <a:normAutofit/>
          </a:bodyPr>
          <a:lstStyle/>
          <a:p>
            <a:pPr lvl="0"/>
            <a:r>
              <a:rPr lang="en-US" dirty="0" smtClean="0"/>
              <a:t>In </a:t>
            </a:r>
            <a:r>
              <a:rPr lang="en-US" dirty="0"/>
              <a:t>physical examination and history-taking </a:t>
            </a:r>
            <a:r>
              <a:rPr lang="en-US" dirty="0" smtClean="0"/>
              <a:t>stations, you will have 6 minutes to carry out an examination of/take a history from a patient</a:t>
            </a:r>
          </a:p>
          <a:p>
            <a:pPr marL="631825" lvl="0" indent="-365125">
              <a:buFontTx/>
              <a:buChar char="-"/>
            </a:pPr>
            <a:r>
              <a:rPr lang="en-US" dirty="0" smtClean="0"/>
              <a:t>You </a:t>
            </a:r>
            <a:r>
              <a:rPr lang="en-US" dirty="0"/>
              <a:t>will receive a signal after 6 </a:t>
            </a:r>
            <a:r>
              <a:rPr lang="en-US" dirty="0" smtClean="0"/>
              <a:t>minutes. </a:t>
            </a:r>
            <a:r>
              <a:rPr lang="en-US" dirty="0"/>
              <a:t>At this point you should present your findings. If you are ready to present your findings before 6 </a:t>
            </a:r>
            <a:r>
              <a:rPr lang="en-US" dirty="0" smtClean="0"/>
              <a:t>minutes, </a:t>
            </a:r>
            <a:r>
              <a:rPr lang="en-US" dirty="0"/>
              <a:t>let the examiner </a:t>
            </a:r>
            <a:r>
              <a:rPr lang="en-US" dirty="0" smtClean="0"/>
              <a:t>know</a:t>
            </a:r>
          </a:p>
          <a:p>
            <a:pPr marL="631825" lvl="0" indent="-365125">
              <a:buFontTx/>
              <a:buChar char="-"/>
            </a:pPr>
            <a:r>
              <a:rPr lang="en-US" dirty="0" smtClean="0"/>
              <a:t>Please note that it is possible you will hear a signal after 6 minutes even if you are not in a physical examination or history taking station</a:t>
            </a:r>
          </a:p>
          <a:p>
            <a:pPr lvl="0"/>
            <a:r>
              <a:rPr lang="en-US" dirty="0" smtClean="0"/>
              <a:t>The two giving and receiving information stations </a:t>
            </a:r>
            <a:r>
              <a:rPr lang="en-US" dirty="0"/>
              <a:t>will have a 9-minute preparation </a:t>
            </a:r>
            <a:r>
              <a:rPr lang="en-US" dirty="0" smtClean="0"/>
              <a:t>station immediately before them. Candidates who start with a preparation station will start the examination 10 minutes before the other candidates</a:t>
            </a:r>
          </a:p>
          <a:p>
            <a:pPr marL="631825" lvl="0" indent="-365125">
              <a:buFontTx/>
              <a:buChar char="-"/>
            </a:pPr>
            <a:r>
              <a:rPr lang="en-US" dirty="0" smtClean="0"/>
              <a:t>In </a:t>
            </a:r>
            <a:r>
              <a:rPr lang="en-US" dirty="0"/>
              <a:t>the </a:t>
            </a:r>
            <a:r>
              <a:rPr lang="en-US" dirty="0" smtClean="0"/>
              <a:t>giving and receiving information stations, you </a:t>
            </a:r>
            <a:r>
              <a:rPr lang="en-US" dirty="0"/>
              <a:t>should assume the scenario is taking </a:t>
            </a:r>
            <a:r>
              <a:rPr lang="en-US" dirty="0" smtClean="0"/>
              <a:t>place on the date that </a:t>
            </a:r>
            <a:r>
              <a:rPr lang="en-US" dirty="0"/>
              <a:t>has been specified in bold and </a:t>
            </a:r>
            <a:r>
              <a:rPr lang="en-US" dirty="0" smtClean="0"/>
              <a:t>underlined in the clinical notes folder </a:t>
            </a:r>
            <a:r>
              <a:rPr lang="en-US" dirty="0"/>
              <a:t>and you should assume, for the purpose of the </a:t>
            </a:r>
            <a:r>
              <a:rPr lang="en-US" dirty="0" smtClean="0"/>
              <a:t>station, </a:t>
            </a:r>
            <a:r>
              <a:rPr lang="en-US" dirty="0"/>
              <a:t>that this is today’s </a:t>
            </a:r>
            <a:r>
              <a:rPr lang="en-US" dirty="0" smtClean="0"/>
              <a:t>date</a:t>
            </a:r>
          </a:p>
        </p:txBody>
      </p:sp>
    </p:spTree>
    <p:extLst>
      <p:ext uri="{BB962C8B-B14F-4D97-AF65-F5344CB8AC3E}">
        <p14:creationId xmlns:p14="http://schemas.microsoft.com/office/powerpoint/2010/main" val="875748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238" y="262253"/>
            <a:ext cx="10786097" cy="970450"/>
          </a:xfrm>
        </p:spPr>
        <p:txBody>
          <a:bodyPr/>
          <a:lstStyle/>
          <a:p>
            <a:r>
              <a:rPr lang="en-GB" sz="3600" dirty="0" smtClean="0"/>
              <a:t>Actors, simulated patients, real patients &amp; examiners</a:t>
            </a:r>
            <a:endParaRPr lang="en-GB" sz="3600" dirty="0"/>
          </a:p>
        </p:txBody>
      </p:sp>
      <p:sp>
        <p:nvSpPr>
          <p:cNvPr id="3" name="Content Placeholder 2"/>
          <p:cNvSpPr>
            <a:spLocks noGrp="1"/>
          </p:cNvSpPr>
          <p:nvPr>
            <p:ph idx="1"/>
          </p:nvPr>
        </p:nvSpPr>
        <p:spPr>
          <a:xfrm>
            <a:off x="810000" y="2671280"/>
            <a:ext cx="10554574" cy="3071973"/>
          </a:xfrm>
        </p:spPr>
        <p:txBody>
          <a:bodyPr>
            <a:normAutofit fontScale="92500" lnSpcReduction="10000"/>
          </a:bodyPr>
          <a:lstStyle/>
          <a:p>
            <a:pPr marL="531813" indent="-531813">
              <a:spcAft>
                <a:spcPts val="2400"/>
              </a:spcAft>
            </a:pPr>
            <a:r>
              <a:rPr lang="en-GB" dirty="0" smtClean="0"/>
              <a:t>Actors and simulated patients will be used in some stations. They are trained to simulate a particular situation or medical issue for the purposes of the scenario</a:t>
            </a:r>
          </a:p>
          <a:p>
            <a:pPr marL="531813" indent="-531813">
              <a:spcAft>
                <a:spcPts val="2400"/>
              </a:spcAft>
            </a:pPr>
            <a:r>
              <a:rPr lang="en-GB" dirty="0"/>
              <a:t>Real patients are used in some physical examination stations. They will have the actual medical issue described in the scenario</a:t>
            </a:r>
          </a:p>
          <a:p>
            <a:pPr marL="531813" indent="-531813">
              <a:spcAft>
                <a:spcPts val="2400"/>
              </a:spcAft>
            </a:pPr>
            <a:r>
              <a:rPr lang="en-US" dirty="0"/>
              <a:t>Please note that it is possible that the patients used in the exam may have an assistance dog with them in the exam </a:t>
            </a:r>
            <a:r>
              <a:rPr lang="en-US" dirty="0" smtClean="0"/>
              <a:t>bay</a:t>
            </a:r>
          </a:p>
          <a:p>
            <a:pPr marL="531813" indent="-531813"/>
            <a:r>
              <a:rPr lang="en-GB" dirty="0" smtClean="0"/>
              <a:t>Some stations will feature two examiners; one of these will be a Lay examiner who will be assessing your communication skills and will not ask you any questions</a:t>
            </a:r>
            <a:endParaRPr lang="en-GB" dirty="0"/>
          </a:p>
        </p:txBody>
      </p:sp>
    </p:spTree>
    <p:extLst>
      <p:ext uri="{BB962C8B-B14F-4D97-AF65-F5344CB8AC3E}">
        <p14:creationId xmlns:p14="http://schemas.microsoft.com/office/powerpoint/2010/main" val="1169301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iPads and other tablet devices</a:t>
            </a:r>
            <a:endParaRPr lang="en-GB" dirty="0"/>
          </a:p>
        </p:txBody>
      </p:sp>
      <p:sp>
        <p:nvSpPr>
          <p:cNvPr id="3" name="Content Placeholder 2"/>
          <p:cNvSpPr>
            <a:spLocks noGrp="1"/>
          </p:cNvSpPr>
          <p:nvPr>
            <p:ph idx="1"/>
          </p:nvPr>
        </p:nvSpPr>
        <p:spPr/>
        <p:txBody>
          <a:bodyPr/>
          <a:lstStyle/>
          <a:p>
            <a:pPr marL="0" indent="0">
              <a:spcBef>
                <a:spcPts val="1800"/>
              </a:spcBef>
              <a:buNone/>
            </a:pPr>
            <a:r>
              <a:rPr lang="en-US" dirty="0"/>
              <a:t>This examination uses </a:t>
            </a:r>
            <a:r>
              <a:rPr lang="en-US" dirty="0" smtClean="0"/>
              <a:t>iPads </a:t>
            </a:r>
            <a:r>
              <a:rPr lang="en-US" dirty="0"/>
              <a:t>for the purpose of viewing </a:t>
            </a:r>
            <a:r>
              <a:rPr lang="en-US" dirty="0" smtClean="0"/>
              <a:t>radiological images only</a:t>
            </a:r>
          </a:p>
          <a:p>
            <a:pPr>
              <a:spcBef>
                <a:spcPts val="1800"/>
              </a:spcBef>
              <a:buFontTx/>
              <a:buChar char="-"/>
            </a:pPr>
            <a:r>
              <a:rPr lang="en-US" dirty="0" smtClean="0"/>
              <a:t>In </a:t>
            </a:r>
            <a:r>
              <a:rPr lang="en-US" dirty="0"/>
              <a:t>the event of a problem please notify the examiner in your station. If a problem does arise a </a:t>
            </a:r>
            <a:r>
              <a:rPr lang="en-US" dirty="0" smtClean="0"/>
              <a:t>hard copy </a:t>
            </a:r>
            <a:r>
              <a:rPr lang="en-US" dirty="0"/>
              <a:t>of the image will be made available to </a:t>
            </a:r>
            <a:r>
              <a:rPr lang="en-US" dirty="0" smtClean="0"/>
              <a:t>you</a:t>
            </a:r>
          </a:p>
          <a:p>
            <a:pPr>
              <a:buFontTx/>
              <a:buChar char="-"/>
            </a:pPr>
            <a:r>
              <a:rPr lang="en-US" dirty="0"/>
              <a:t>All functions of the </a:t>
            </a:r>
            <a:r>
              <a:rPr lang="en-US" dirty="0" smtClean="0"/>
              <a:t>iPad </a:t>
            </a:r>
            <a:r>
              <a:rPr lang="en-US" dirty="0"/>
              <a:t>have been disabled so that you are only able </a:t>
            </a:r>
            <a:r>
              <a:rPr lang="en-US" dirty="0" smtClean="0"/>
              <a:t>to navigate </a:t>
            </a:r>
            <a:r>
              <a:rPr lang="en-US" dirty="0"/>
              <a:t>the image(s) on the screen and use the zoom </a:t>
            </a:r>
            <a:r>
              <a:rPr lang="en-US" dirty="0" smtClean="0"/>
              <a:t>function</a:t>
            </a:r>
          </a:p>
          <a:p>
            <a:pPr>
              <a:buFontTx/>
              <a:buChar char="-"/>
            </a:pPr>
            <a:r>
              <a:rPr lang="en-US" dirty="0"/>
              <a:t>Any candidate caught tampering with any other function on the </a:t>
            </a:r>
            <a:r>
              <a:rPr lang="en-US" dirty="0" smtClean="0"/>
              <a:t>iPad </a:t>
            </a:r>
            <a:r>
              <a:rPr lang="en-US" dirty="0"/>
              <a:t>will have their results withheld pending investigation</a:t>
            </a:r>
            <a:endParaRPr lang="en-GB" dirty="0"/>
          </a:p>
        </p:txBody>
      </p:sp>
    </p:spTree>
    <p:extLst>
      <p:ext uri="{BB962C8B-B14F-4D97-AF65-F5344CB8AC3E}">
        <p14:creationId xmlns:p14="http://schemas.microsoft.com/office/powerpoint/2010/main" val="1411157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5159"/>
          </a:xfrm>
        </p:spPr>
        <p:txBody>
          <a:bodyPr/>
          <a:lstStyle/>
          <a:p>
            <a:r>
              <a:rPr lang="en-GB" b="1" dirty="0" smtClean="0"/>
              <a:t>Further Information</a:t>
            </a:r>
            <a:endParaRPr lang="en-GB" b="1" dirty="0"/>
          </a:p>
        </p:txBody>
      </p:sp>
      <p:sp>
        <p:nvSpPr>
          <p:cNvPr id="3" name="Content Placeholder 2"/>
          <p:cNvSpPr>
            <a:spLocks noGrp="1"/>
          </p:cNvSpPr>
          <p:nvPr>
            <p:ph idx="1"/>
          </p:nvPr>
        </p:nvSpPr>
        <p:spPr>
          <a:xfrm>
            <a:off x="838200" y="1692621"/>
            <a:ext cx="10515600" cy="4946679"/>
          </a:xfrm>
        </p:spPr>
        <p:txBody>
          <a:bodyPr>
            <a:normAutofit/>
          </a:bodyPr>
          <a:lstStyle/>
          <a:p>
            <a:r>
              <a:rPr lang="en-US" dirty="0" smtClean="0"/>
              <a:t>Your </a:t>
            </a:r>
            <a:r>
              <a:rPr lang="en-US" dirty="0"/>
              <a:t>candidate </a:t>
            </a:r>
            <a:r>
              <a:rPr lang="en-US" dirty="0" smtClean="0"/>
              <a:t>number badge </a:t>
            </a:r>
            <a:r>
              <a:rPr lang="en-US" dirty="0"/>
              <a:t>must be worn at chest height and not clipped to </a:t>
            </a:r>
            <a:r>
              <a:rPr lang="en-US" dirty="0" smtClean="0"/>
              <a:t>waistbands</a:t>
            </a:r>
          </a:p>
          <a:p>
            <a:r>
              <a:rPr lang="en-US" dirty="0"/>
              <a:t>All candidates must comply with the dress code described in the Instructions to Candidates and </a:t>
            </a:r>
            <a:r>
              <a:rPr lang="en-US" dirty="0" smtClean="0"/>
              <a:t>Regulations</a:t>
            </a:r>
          </a:p>
          <a:p>
            <a:r>
              <a:rPr lang="en-US" dirty="0"/>
              <a:t>H</a:t>
            </a:r>
            <a:r>
              <a:rPr lang="en-US" dirty="0" smtClean="0"/>
              <a:t>and </a:t>
            </a:r>
            <a:r>
              <a:rPr lang="en-US" dirty="0"/>
              <a:t>gel must be used at clinical </a:t>
            </a:r>
            <a:r>
              <a:rPr lang="en-US" dirty="0" smtClean="0"/>
              <a:t>bays</a:t>
            </a:r>
          </a:p>
          <a:p>
            <a:r>
              <a:rPr lang="en-US" dirty="0" smtClean="0"/>
              <a:t>Water </a:t>
            </a:r>
            <a:r>
              <a:rPr lang="en-US" dirty="0"/>
              <a:t>will be available at various points in the examination </a:t>
            </a:r>
            <a:r>
              <a:rPr lang="en-US" dirty="0" smtClean="0"/>
              <a:t>hall</a:t>
            </a:r>
          </a:p>
          <a:p>
            <a:r>
              <a:rPr lang="en-US" dirty="0"/>
              <a:t>If you require a comfort break, please inform a member of staff who will escort you to the toilets. A comfort break can only be taken during a rest bay and in the interval at the halfway </a:t>
            </a:r>
            <a:r>
              <a:rPr lang="en-US" dirty="0" smtClean="0"/>
              <a:t>point</a:t>
            </a:r>
          </a:p>
        </p:txBody>
      </p:sp>
    </p:spTree>
    <p:extLst>
      <p:ext uri="{BB962C8B-B14F-4D97-AF65-F5344CB8AC3E}">
        <p14:creationId xmlns:p14="http://schemas.microsoft.com/office/powerpoint/2010/main" val="1266432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1430"/>
            <a:ext cx="10515600" cy="785581"/>
          </a:xfrm>
        </p:spPr>
        <p:txBody>
          <a:bodyPr/>
          <a:lstStyle/>
          <a:p>
            <a:r>
              <a:rPr lang="en-GB" dirty="0" smtClean="0"/>
              <a:t>End of the exam</a:t>
            </a:r>
            <a:endParaRPr lang="en-GB" dirty="0"/>
          </a:p>
        </p:txBody>
      </p:sp>
      <p:sp>
        <p:nvSpPr>
          <p:cNvPr id="3" name="Content Placeholder 2"/>
          <p:cNvSpPr>
            <a:spLocks noGrp="1"/>
          </p:cNvSpPr>
          <p:nvPr>
            <p:ph idx="1"/>
          </p:nvPr>
        </p:nvSpPr>
        <p:spPr>
          <a:xfrm>
            <a:off x="838200" y="2301412"/>
            <a:ext cx="10515600" cy="4058292"/>
          </a:xfrm>
        </p:spPr>
        <p:txBody>
          <a:bodyPr>
            <a:normAutofit fontScale="92500"/>
          </a:bodyPr>
          <a:lstStyle/>
          <a:p>
            <a:pPr>
              <a:lnSpc>
                <a:spcPct val="170000"/>
              </a:lnSpc>
            </a:pPr>
            <a:r>
              <a:rPr lang="en-US" sz="1900" dirty="0"/>
              <a:t>Cycle 1 candidates must regroup in the designated waiting area after the examination. You will remain under examination conditions and will be given a time whereby you may leave the building. This will be at the start of the afternoon session. You must not leave the venue until advised to do so. A member of staff will be in the room to ensure exam conditions are maintained</a:t>
            </a:r>
          </a:p>
          <a:p>
            <a:pPr>
              <a:lnSpc>
                <a:spcPct val="170000"/>
              </a:lnSpc>
            </a:pPr>
            <a:r>
              <a:rPr lang="en-US" sz="1900" dirty="0"/>
              <a:t>A light lunch shall be provided for candidates during this time</a:t>
            </a:r>
          </a:p>
          <a:p>
            <a:pPr>
              <a:lnSpc>
                <a:spcPct val="170000"/>
              </a:lnSpc>
            </a:pPr>
            <a:r>
              <a:rPr lang="en-US" sz="1900" dirty="0"/>
              <a:t>Cycle 2 candidates must remain at the venue until all marks are in and you are advised by a member of staff that you can leave</a:t>
            </a:r>
            <a:endParaRPr lang="en-GB" sz="1900" dirty="0"/>
          </a:p>
        </p:txBody>
      </p:sp>
    </p:spTree>
    <p:extLst>
      <p:ext uri="{BB962C8B-B14F-4D97-AF65-F5344CB8AC3E}">
        <p14:creationId xmlns:p14="http://schemas.microsoft.com/office/powerpoint/2010/main" val="17322987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232</TotalTime>
  <Words>1182</Words>
  <Application>Microsoft Office PowerPoint</Application>
  <PresentationFormat>Widescreen</PresentationFormat>
  <Paragraphs>95</Paragraphs>
  <Slides>16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Century Gothic</vt:lpstr>
      <vt:lpstr>Wingdings 2</vt:lpstr>
      <vt:lpstr>Quotable</vt:lpstr>
      <vt:lpstr>MRCS Part B OSCE</vt:lpstr>
      <vt:lpstr>Important information</vt:lpstr>
      <vt:lpstr>Structure of the exam circuits</vt:lpstr>
      <vt:lpstr>Timing of the stations</vt:lpstr>
      <vt:lpstr>Station-specific timings</vt:lpstr>
      <vt:lpstr>Actors, simulated patients, real patients &amp; examiners</vt:lpstr>
      <vt:lpstr>iPads and other tablet devices</vt:lpstr>
      <vt:lpstr>Further Information</vt:lpstr>
      <vt:lpstr>End of the exam</vt:lpstr>
      <vt:lpstr>Evaluation</vt:lpstr>
      <vt:lpstr>Fire alarm evacuation</vt:lpstr>
      <vt:lpstr>Any Questions?</vt:lpstr>
      <vt:lpstr>PowerPoint Presentation</vt:lpstr>
      <vt:lpstr>Assessors</vt:lpstr>
      <vt:lpstr>How we behave at each station</vt:lpstr>
      <vt:lpstr>Anti clockwise route</vt:lpstr>
    </vt:vector>
  </TitlesOfParts>
  <Company>Royal College of Surgeons of England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MRCS Part B OSCE</dc:title>
  <dc:creator>Ayre, Gregory</dc:creator>
  <cp:lastModifiedBy>Gregory Ayre</cp:lastModifiedBy>
  <cp:revision>36</cp:revision>
  <dcterms:created xsi:type="dcterms:W3CDTF">2019-02-20T14:57:00Z</dcterms:created>
  <dcterms:modified xsi:type="dcterms:W3CDTF">2021-08-19T16:15:25Z</dcterms:modified>
</cp:coreProperties>
</file>